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12" r:id="rId2"/>
    <p:sldId id="258" r:id="rId3"/>
    <p:sldId id="310" r:id="rId4"/>
    <p:sldId id="307" r:id="rId5"/>
    <p:sldId id="302" r:id="rId6"/>
    <p:sldId id="303" r:id="rId7"/>
    <p:sldId id="306" r:id="rId8"/>
    <p:sldId id="309" r:id="rId9"/>
    <p:sldId id="301" r:id="rId10"/>
    <p:sldId id="286" r:id="rId11"/>
    <p:sldId id="311" r:id="rId12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D579"/>
    <a:srgbClr val="FFFC00"/>
    <a:srgbClr val="0096FF"/>
    <a:srgbClr val="E3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/>
    <p:restoredTop sz="91244"/>
  </p:normalViewPr>
  <p:slideViewPr>
    <p:cSldViewPr snapToGrid="0" snapToObjects="1">
      <p:cViewPr varScale="1">
        <p:scale>
          <a:sx n="175" d="100"/>
          <a:sy n="175" d="100"/>
        </p:scale>
        <p:origin x="1400" y="84"/>
      </p:cViewPr>
      <p:guideLst/>
    </p:cSldViewPr>
  </p:slideViewPr>
  <p:outlineViewPr>
    <p:cViewPr>
      <p:scale>
        <a:sx n="33" d="100"/>
        <a:sy n="33" d="100"/>
      </p:scale>
      <p:origin x="0" y="-4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1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BBB93B-64BB-3E4F-9A60-ADEB331C4A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64098-D5C9-504B-BCC5-DDA9AAAC52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6AB4-01D8-9040-956F-2402CD91812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1C37B-B15F-0040-B34C-3ABCE4292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1A5F-0718-0F41-B006-1A42684B6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D9B8-B3A7-C44C-891B-89511F22C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F827-C029-734F-89F9-159F11822EB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99CB-49AC-3648-B4C2-1FC0CAED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E99CB-49AC-3648-B4C2-1FC0CAEDCA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A93AC-6085-FC40-898C-535F88B4D8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914400"/>
            <a:ext cx="8532368" cy="996696"/>
          </a:xfrm>
        </p:spPr>
        <p:txBody>
          <a:bodyPr anchor="ctr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56214"/>
            <a:ext cx="7620000" cy="343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1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288869"/>
            <a:ext cx="9483635" cy="4005941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90197CC-22EB-EB40-AB7A-1CABD30C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5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044E95-C687-BE41-95CE-B7ABD8CB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328" y="1288868"/>
            <a:ext cx="4671604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1811FA4-B732-6F45-9C9B-C6330DB6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FDE44E-4934-AC47-AA07-8D118F52F56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10868" y="1288868"/>
            <a:ext cx="4680887" cy="3994088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90A1-22B9-E542-9FF6-FBC28EFC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09B5-9CEB-D14D-92C1-4B1A25139D8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42429" y="1288868"/>
            <a:ext cx="4680887" cy="3994088"/>
          </a:xfrm>
          <a:prstGeom prst="rect">
            <a:avLst/>
          </a:prstGeom>
        </p:spPr>
        <p:txBody>
          <a:bodyPr/>
          <a:lstStyle>
            <a:lvl1pPr marL="7938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B15B-047D-4A44-94E9-C5BEE790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68" y="1288868"/>
            <a:ext cx="4671604" cy="3994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7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965" y="269437"/>
            <a:ext cx="9683931" cy="79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1747F-1938-E94D-B99F-F6311229A830}"/>
              </a:ext>
            </a:extLst>
          </p:cNvPr>
          <p:cNvSpPr/>
          <p:nvPr userDrawn="1"/>
        </p:nvSpPr>
        <p:spPr>
          <a:xfrm>
            <a:off x="0" y="5477936"/>
            <a:ext cx="10160000" cy="237067"/>
          </a:xfrm>
          <a:prstGeom prst="rect">
            <a:avLst/>
          </a:prstGeom>
          <a:solidFill>
            <a:srgbClr val="E3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tabLst>
                <a:tab pos="5079949" algn="ctr"/>
                <a:tab pos="9905901" algn="r"/>
              </a:tabLst>
            </a:pPr>
            <a:r>
              <a:rPr lang="en-US" sz="1167" i="0" dirty="0">
                <a:solidFill>
                  <a:schemeClr val="accent1">
                    <a:lumMod val="75000"/>
                  </a:schemeClr>
                </a:solidFill>
              </a:rPr>
              <a:t>	EE 508 / DS 537: Data Science for Conservation Decisions	</a:t>
            </a:r>
            <a:fld id="{F5E90FC3-A7AC-A24C-898B-2CD0962CF884}" type="slidenum">
              <a:rPr lang="en-US" sz="1167" i="0" smtClean="0">
                <a:solidFill>
                  <a:schemeClr val="accent1">
                    <a:lumMod val="75000"/>
                  </a:schemeClr>
                </a:solidFill>
              </a:rPr>
              <a:pPr marL="0" indent="0" algn="l">
                <a:tabLst>
                  <a:tab pos="5079949" algn="ctr"/>
                  <a:tab pos="9905901" algn="r"/>
                </a:tabLst>
              </a:pPr>
              <a:t>‹#›</a:t>
            </a:fld>
            <a:endParaRPr lang="en-US" sz="1167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  <p:sldLayoutId id="2147483675" r:id="rId5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1" kern="1200" cap="none" baseline="0">
          <a:solidFill>
            <a:schemeClr val="accent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nolte@bu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.swaroop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s://www.conservationgateway.org/ConservationPractices/ClimateChange/Pages/Climate-Resilience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DEB4F-B6BA-EA3A-5F07-A1B57832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/>
              <a:t>Any questions?</a:t>
            </a:r>
          </a:p>
          <a:p>
            <a:r>
              <a:rPr lang="en-US" dirty="0"/>
              <a:t>Survey:</a:t>
            </a:r>
          </a:p>
          <a:p>
            <a:pPr lvl="1"/>
            <a:r>
              <a:rPr lang="en-US" dirty="0"/>
              <a:t>Fill out by Monday, Sep 8, 6pm (so far: 17/27 responses)</a:t>
            </a:r>
          </a:p>
          <a:p>
            <a:r>
              <a:rPr lang="en-US" dirty="0"/>
              <a:t>Software &amp; environment</a:t>
            </a:r>
          </a:p>
          <a:p>
            <a:pPr lvl="1"/>
            <a:r>
              <a:rPr lang="en-US" dirty="0"/>
              <a:t>Any issues? Have it ready by Tuesday.</a:t>
            </a:r>
          </a:p>
          <a:p>
            <a:r>
              <a:rPr lang="en-US" dirty="0"/>
              <a:t>Study groups:</a:t>
            </a:r>
          </a:p>
          <a:p>
            <a:pPr lvl="1"/>
            <a:r>
              <a:rPr lang="en-US" dirty="0"/>
              <a:t>If you would like to be matched with 1-3 other students to work on the problem sets together, send me an email (</a:t>
            </a:r>
            <a:r>
              <a:rPr lang="en-US" dirty="0">
                <a:hlinkClick r:id="rId2"/>
              </a:rPr>
              <a:t>chrnolte@bu.edu</a:t>
            </a:r>
            <a:r>
              <a:rPr lang="en-US" dirty="0"/>
              <a:t>) by Monday, Sep 8, 6pm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C2765-4243-278B-7E5F-336B2D53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 508 housekeeping</a:t>
            </a:r>
          </a:p>
        </p:txBody>
      </p:sp>
    </p:spTree>
    <p:extLst>
      <p:ext uri="{BB962C8B-B14F-4D97-AF65-F5344CB8AC3E}">
        <p14:creationId xmlns:p14="http://schemas.microsoft.com/office/powerpoint/2010/main" val="67557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0BE08F-1ED0-5842-8263-AA59061DE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83" y="747858"/>
            <a:ext cx="2584174" cy="195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BFCA7-A127-CA48-8C29-ACA463603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5" y="755032"/>
            <a:ext cx="2733640" cy="197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C790B-AB27-E04A-9797-261240B35E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83" y="3378111"/>
            <a:ext cx="2584174" cy="1949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0820D-F9A4-A84F-9204-1C1CFF308877}"/>
              </a:ext>
            </a:extLst>
          </p:cNvPr>
          <p:cNvSpPr txBox="1"/>
          <p:nvPr/>
        </p:nvSpPr>
        <p:spPr>
          <a:xfrm>
            <a:off x="492883" y="211312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Value x Threat</a:t>
            </a:r>
          </a:p>
          <a:p>
            <a:pPr algn="ctr"/>
            <a:r>
              <a:rPr lang="en-US" sz="1500" dirty="0"/>
              <a:t>Total Benefit: 0.6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582A3-DA4E-4A49-B038-9C644881A169}"/>
              </a:ext>
            </a:extLst>
          </p:cNvPr>
          <p:cNvSpPr txBox="1"/>
          <p:nvPr/>
        </p:nvSpPr>
        <p:spPr>
          <a:xfrm>
            <a:off x="4042104" y="211312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Value / Cost</a:t>
            </a:r>
          </a:p>
          <a:p>
            <a:pPr algn="ctr"/>
            <a:r>
              <a:rPr lang="en-US" sz="1500" dirty="0"/>
              <a:t>Total Benefit: 9.7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1917F-4396-E042-9533-2D36BE88A1A9}"/>
              </a:ext>
            </a:extLst>
          </p:cNvPr>
          <p:cNvSpPr txBox="1"/>
          <p:nvPr/>
        </p:nvSpPr>
        <p:spPr>
          <a:xfrm>
            <a:off x="492883" y="2850707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Maximize Value x Threat / Cost</a:t>
            </a:r>
          </a:p>
          <a:p>
            <a:pPr algn="ctr"/>
            <a:r>
              <a:rPr lang="en-US" sz="1500" dirty="0"/>
              <a:t>Total Benefit: 14.3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4B525-A138-9E43-B618-7DC80FE98E6F}"/>
              </a:ext>
            </a:extLst>
          </p:cNvPr>
          <p:cNvSpPr txBox="1"/>
          <p:nvPr/>
        </p:nvSpPr>
        <p:spPr>
          <a:xfrm>
            <a:off x="7568086" y="405960"/>
            <a:ext cx="1709057" cy="11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 err="1"/>
              <a:t>Newburn</a:t>
            </a:r>
            <a:r>
              <a:rPr lang="en-US" sz="1333" dirty="0"/>
              <a:t> et al. (2006) Habitat and open space at risk of land-use conversation […] </a:t>
            </a:r>
            <a:r>
              <a:rPr lang="en-US" sz="1333" i="1" dirty="0"/>
              <a:t>Am J of </a:t>
            </a:r>
            <a:r>
              <a:rPr lang="en-US" sz="1333" i="1" dirty="0" err="1"/>
              <a:t>Agric</a:t>
            </a:r>
            <a:r>
              <a:rPr lang="en-US" sz="1333" i="1" dirty="0"/>
              <a:t> Econ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A770B-C64D-E144-9B18-61A1A0D74C0D}"/>
              </a:ext>
            </a:extLst>
          </p:cNvPr>
          <p:cNvSpPr txBox="1"/>
          <p:nvPr/>
        </p:nvSpPr>
        <p:spPr>
          <a:xfrm>
            <a:off x="3675742" y="4151169"/>
            <a:ext cx="3085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+ Benefits, threat, cost</a:t>
            </a:r>
          </a:p>
          <a:p>
            <a:r>
              <a:rPr lang="en-US" sz="1500" dirty="0"/>
              <a:t>+ Parcel level, empirically grounded</a:t>
            </a:r>
          </a:p>
          <a:p>
            <a:r>
              <a:rPr lang="en-US" sz="1500" dirty="0"/>
              <a:t>– Simplified benefits (“1" if priority)</a:t>
            </a:r>
          </a:p>
          <a:p>
            <a:r>
              <a:rPr lang="en-US" sz="1500" dirty="0"/>
              <a:t>– No complementarity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F7A1F-2692-AD48-AD58-68690FC4EF68}"/>
              </a:ext>
            </a:extLst>
          </p:cNvPr>
          <p:cNvSpPr txBox="1"/>
          <p:nvPr/>
        </p:nvSpPr>
        <p:spPr>
          <a:xfrm>
            <a:off x="3675742" y="3192584"/>
            <a:ext cx="319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Sonoma County, CA: how to best allocate a fixed budget?</a:t>
            </a:r>
          </a:p>
        </p:txBody>
      </p:sp>
    </p:spTree>
    <p:extLst>
      <p:ext uri="{BB962C8B-B14F-4D97-AF65-F5344CB8AC3E}">
        <p14:creationId xmlns:p14="http://schemas.microsoft.com/office/powerpoint/2010/main" val="68517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B7CDDC-92A9-5085-AD79-A8A473E5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Exercise 1 in Lab 1 (QGIS)</a:t>
            </a:r>
          </a:p>
          <a:p>
            <a:r>
              <a:rPr lang="en-US" dirty="0"/>
              <a:t>Make sure your Python environment works.</a:t>
            </a:r>
          </a:p>
          <a:p>
            <a:r>
              <a:rPr lang="en-US" dirty="0"/>
              <a:t>Read “A Byte of Python”: </a:t>
            </a:r>
            <a:r>
              <a:rPr lang="en-US" dirty="0">
                <a:hlinkClick r:id="rId2"/>
              </a:rPr>
              <a:t>https://python.swaroopch.com</a:t>
            </a:r>
            <a:endParaRPr lang="en-US" dirty="0"/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Operators and expressions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Data structures</a:t>
            </a:r>
          </a:p>
          <a:p>
            <a:pPr lvl="2"/>
            <a:r>
              <a:rPr lang="en-US" dirty="0"/>
              <a:t>(Know the difference between tuples, lists, sets, and dictionaries.)</a:t>
            </a:r>
          </a:p>
          <a:p>
            <a:r>
              <a:rPr lang="en-US" dirty="0"/>
              <a:t>Suggested: start readings for Thursday (pandas), as we might skip ahead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4BE6E9-978C-4B84-BAA0-7E7F7A3D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Tuesday</a:t>
            </a:r>
          </a:p>
        </p:txBody>
      </p:sp>
    </p:spTree>
    <p:extLst>
      <p:ext uri="{BB962C8B-B14F-4D97-AF65-F5344CB8AC3E}">
        <p14:creationId xmlns:p14="http://schemas.microsoft.com/office/powerpoint/2010/main" val="139875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0001" y="932166"/>
            <a:ext cx="7620000" cy="1375315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Problems &amp; Methods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95800" y="2163769"/>
            <a:ext cx="1168400" cy="398488"/>
          </a:xfrm>
          <a:prstGeom prst="rect">
            <a:avLst/>
          </a:prstGeom>
          <a:noFill/>
        </p:spPr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C3E11-77C0-7DD1-FAEA-CBF4B4D81F0D}"/>
              </a:ext>
            </a:extLst>
          </p:cNvPr>
          <p:cNvSpPr txBox="1">
            <a:spLocks/>
          </p:cNvSpPr>
          <p:nvPr/>
        </p:nvSpPr>
        <p:spPr>
          <a:xfrm>
            <a:off x="0" y="323911"/>
            <a:ext cx="10160000" cy="398488"/>
          </a:xfrm>
          <a:prstGeom prst="rect">
            <a:avLst/>
          </a:prstGeom>
          <a:noFill/>
        </p:spPr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 508 / DS 537 – Data Science for Conservation Decisions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229D8A-55D2-3C32-0CA5-3B66D2A7F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71" y="2993658"/>
            <a:ext cx="3536460" cy="2145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6BDECA-AEA6-DBDC-5043-9CD7B0F42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79" y="2987948"/>
            <a:ext cx="3536460" cy="22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A4EA82-6FF2-8159-036C-778585ED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6" y="391887"/>
            <a:ext cx="3669163" cy="1440738"/>
          </a:xfrm>
        </p:spPr>
        <p:txBody>
          <a:bodyPr>
            <a:normAutofit fontScale="90000"/>
          </a:bodyPr>
          <a:lstStyle/>
          <a:p>
            <a:r>
              <a:rPr lang="en-US" dirty="0"/>
              <a:t>”30 by 30”:</a:t>
            </a:r>
            <a:br>
              <a:rPr lang="en-US" dirty="0"/>
            </a:br>
            <a:r>
              <a:rPr lang="en-US" dirty="0"/>
              <a:t>a proliferation of priority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03D97-F0B0-8B7E-237A-A0677D911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943" y="447299"/>
            <a:ext cx="3301092" cy="2548609"/>
          </a:xfrm>
          <a:prstGeom prst="rect">
            <a:avLst/>
          </a:prstGeom>
        </p:spPr>
      </p:pic>
      <p:pic>
        <p:nvPicPr>
          <p:cNvPr id="2050" name="Picture 2" descr="Figure 2.">
            <a:extLst>
              <a:ext uri="{FF2B5EF4-FFF2-40B4-BE49-F238E27FC236}">
                <a16:creationId xmlns:a16="http://schemas.microsoft.com/office/drawing/2014/main" id="{2E8DA40A-5F03-4FF5-CC8E-3C1BF241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686" y="3284291"/>
            <a:ext cx="2852058" cy="19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5441C-6F1B-E52F-1234-CB29FC42EE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925" y="3559164"/>
            <a:ext cx="4192317" cy="1043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B7F8D-A0DB-4796-407D-11C7FCA28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925" y="1112255"/>
            <a:ext cx="4810035" cy="8185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AB5153-2E14-CCEC-DF54-9ADB1F8F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56" y="2130591"/>
            <a:ext cx="3301092" cy="25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B3A91E-6111-0D9B-2234-D5F05B051F18}"/>
              </a:ext>
            </a:extLst>
          </p:cNvPr>
          <p:cNvSpPr txBox="1"/>
          <p:nvPr/>
        </p:nvSpPr>
        <p:spPr>
          <a:xfrm>
            <a:off x="515256" y="4714551"/>
            <a:ext cx="308385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Resilient and Connected Landscapes</a:t>
            </a:r>
            <a:endParaRPr lang="en-US" sz="1400" dirty="0"/>
          </a:p>
          <a:p>
            <a:r>
              <a:rPr lang="en-US" sz="1200" dirty="0"/>
              <a:t>Mark Anderson, Director of Conservation Science, The Nature Conservancy, Boston</a:t>
            </a:r>
          </a:p>
        </p:txBody>
      </p:sp>
      <p:pic>
        <p:nvPicPr>
          <p:cNvPr id="2054" name="Picture 6" descr="The Nature Conservancy in Pennsylvania and Delaware Names Lori Brennan as  New Executive Director">
            <a:extLst>
              <a:ext uri="{FF2B5EF4-FFF2-40B4-BE49-F238E27FC236}">
                <a16:creationId xmlns:a16="http://schemas.microsoft.com/office/drawing/2014/main" id="{04D1A92D-549B-9914-71E5-BD602157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10" b="24496"/>
          <a:stretch/>
        </p:blipFill>
        <p:spPr bwMode="auto">
          <a:xfrm>
            <a:off x="466586" y="1930849"/>
            <a:ext cx="1841500" cy="5479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Wilderness Society (United States) - Wikipedia">
            <a:extLst>
              <a:ext uri="{FF2B5EF4-FFF2-40B4-BE49-F238E27FC236}">
                <a16:creationId xmlns:a16="http://schemas.microsoft.com/office/drawing/2014/main" id="{A4A0C168-EE14-DBD3-863F-B6B7B027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036" y="304892"/>
            <a:ext cx="1641927" cy="5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fenders of Wildlife">
            <a:extLst>
              <a:ext uri="{FF2B5EF4-FFF2-40B4-BE49-F238E27FC236}">
                <a16:creationId xmlns:a16="http://schemas.microsoft.com/office/drawing/2014/main" id="{03C47AFD-9B96-919B-C13D-586614438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9036" y="2543798"/>
            <a:ext cx="1064384" cy="9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53F5596-FFBC-724D-8D55-D525FABB5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559" y="311364"/>
            <a:ext cx="2586183" cy="20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3140A-818E-1E43-931A-94398B510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844" y="1932671"/>
            <a:ext cx="2672663" cy="13904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FBFB-6A33-9946-AC69-414B6EFCFA86}"/>
              </a:ext>
            </a:extLst>
          </p:cNvPr>
          <p:cNvGrpSpPr/>
          <p:nvPr/>
        </p:nvGrpSpPr>
        <p:grpSpPr>
          <a:xfrm>
            <a:off x="5510920" y="311364"/>
            <a:ext cx="4160872" cy="2015208"/>
            <a:chOff x="6613104" y="373636"/>
            <a:chExt cx="4993046" cy="2418249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917878D-52D4-F841-A353-94567BBD32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02731" y="373636"/>
              <a:ext cx="3103419" cy="241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20E943-2C59-1E44-85AA-B7A87A04C7AB}"/>
                </a:ext>
              </a:extLst>
            </p:cNvPr>
            <p:cNvSpPr txBox="1"/>
            <p:nvPr/>
          </p:nvSpPr>
          <p:spPr>
            <a:xfrm>
              <a:off x="6613104" y="593457"/>
              <a:ext cx="2185059" cy="16549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802979" algn="l"/>
                </a:tabLst>
              </a:pPr>
              <a:r>
                <a:rPr lang="en-US" sz="1500" b="1" dirty="0"/>
                <a:t>Christopher Brown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Griffith University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Citations:	17,797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h-index: 	53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82C5CF2-8024-CE41-AF97-0D0F235B42D5}"/>
              </a:ext>
            </a:extLst>
          </p:cNvPr>
          <p:cNvSpPr txBox="1"/>
          <p:nvPr/>
        </p:nvSpPr>
        <p:spPr>
          <a:xfrm>
            <a:off x="2683930" y="494547"/>
            <a:ext cx="1731817" cy="11237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02979" algn="l"/>
              </a:tabLst>
            </a:pPr>
            <a:r>
              <a:rPr lang="en-US" sz="1500" b="1" dirty="0"/>
              <a:t>Clinton Jenkins</a:t>
            </a:r>
          </a:p>
          <a:p>
            <a:pPr>
              <a:tabLst>
                <a:tab pos="802979" algn="l"/>
              </a:tabLst>
            </a:pPr>
            <a:r>
              <a:rPr lang="en-US" sz="1500" dirty="0"/>
              <a:t>Florida Int’l U</a:t>
            </a:r>
            <a:br>
              <a:rPr lang="en-US" sz="1500" dirty="0"/>
            </a:br>
            <a:r>
              <a:rPr lang="en-US" sz="1500" dirty="0"/>
              <a:t>Citations:	21,010</a:t>
            </a:r>
          </a:p>
          <a:p>
            <a:pPr>
              <a:tabLst>
                <a:tab pos="802979" algn="l"/>
              </a:tabLst>
            </a:pPr>
            <a:r>
              <a:rPr lang="en-US" sz="1500" dirty="0"/>
              <a:t>h-index: 	51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32F867-73CF-4D40-8789-BFF45F1396F7}"/>
              </a:ext>
            </a:extLst>
          </p:cNvPr>
          <p:cNvGrpSpPr/>
          <p:nvPr/>
        </p:nvGrpSpPr>
        <p:grpSpPr>
          <a:xfrm>
            <a:off x="5510920" y="2746481"/>
            <a:ext cx="4198257" cy="2683400"/>
            <a:chOff x="6613104" y="3295777"/>
            <a:chExt cx="5037908" cy="3220081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F702BADE-A4E8-D844-9EE7-12317E96C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02731" y="3295777"/>
              <a:ext cx="3103420" cy="241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12CD9-2AE0-DA44-9164-EA59D607CB20}"/>
                </a:ext>
              </a:extLst>
            </p:cNvPr>
            <p:cNvSpPr txBox="1"/>
            <p:nvPr/>
          </p:nvSpPr>
          <p:spPr>
            <a:xfrm>
              <a:off x="6613104" y="4549755"/>
              <a:ext cx="2078181" cy="1301306"/>
            </a:xfrm>
            <a:prstGeom prst="roundRect">
              <a:avLst>
                <a:gd name="adj" fmla="val 11302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802979" algn="l"/>
                </a:tabLst>
              </a:pPr>
              <a:r>
                <a:rPr lang="en-US" sz="1500" b="1" dirty="0"/>
                <a:t>Hugh Possingham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U of Queensland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Citations:	109,002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h-index: 	175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44B2DD-6223-6548-848D-9551426F0D83}"/>
                </a:ext>
              </a:extLst>
            </p:cNvPr>
            <p:cNvSpPr txBox="1"/>
            <p:nvPr/>
          </p:nvSpPr>
          <p:spPr>
            <a:xfrm>
              <a:off x="6657966" y="5851060"/>
              <a:ext cx="4993046" cy="6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Centre of Excellence for Environmental Decisions</a:t>
              </a:r>
            </a:p>
            <a:p>
              <a:pPr algn="ctr"/>
              <a:r>
                <a:rPr lang="en-US" sz="1500" dirty="0"/>
                <a:t>Former Chief Scientist, The Nature Conservancy</a:t>
              </a:r>
            </a:p>
          </p:txBody>
        </p:sp>
        <p:pic>
          <p:nvPicPr>
            <p:cNvPr id="21" name="Picture 10" descr="Image result for marxan">
              <a:extLst>
                <a:ext uri="{FF2B5EF4-FFF2-40B4-BE49-F238E27FC236}">
                  <a16:creationId xmlns:a16="http://schemas.microsoft.com/office/drawing/2014/main" id="{321B638D-E192-9A48-A916-62EB7957F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047" y="3903251"/>
              <a:ext cx="1485867" cy="50591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301C3-7597-9D42-A066-598F32D7A67B}"/>
              </a:ext>
            </a:extLst>
          </p:cNvPr>
          <p:cNvGrpSpPr/>
          <p:nvPr/>
        </p:nvGrpSpPr>
        <p:grpSpPr>
          <a:xfrm>
            <a:off x="477322" y="2746481"/>
            <a:ext cx="3880701" cy="2683400"/>
            <a:chOff x="572786" y="3295777"/>
            <a:chExt cx="4656841" cy="3220081"/>
          </a:xfrm>
        </p:grpSpPr>
        <p:pic>
          <p:nvPicPr>
            <p:cNvPr id="1026" name="Picture 2" descr="Duke Conservation Scientist Stuart Pimm to Receive International Prize |  Nicholas School of the Environment">
              <a:extLst>
                <a:ext uri="{FF2B5EF4-FFF2-40B4-BE49-F238E27FC236}">
                  <a16:creationId xmlns:a16="http://schemas.microsoft.com/office/drawing/2014/main" id="{5B664F85-7E32-AE44-BAA2-C6001B772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4272" y="3295777"/>
              <a:ext cx="3103419" cy="241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BF5902-C25D-0C45-81B8-F114BB470F40}"/>
                </a:ext>
              </a:extLst>
            </p:cNvPr>
            <p:cNvSpPr txBox="1"/>
            <p:nvPr/>
          </p:nvSpPr>
          <p:spPr>
            <a:xfrm>
              <a:off x="3151445" y="4550344"/>
              <a:ext cx="2078182" cy="13484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802979" algn="l"/>
                </a:tabLst>
              </a:pPr>
              <a:r>
                <a:rPr lang="en-US" sz="1500" b="1" dirty="0"/>
                <a:t>Stuart Pimm</a:t>
              </a:r>
              <a:br>
                <a:rPr lang="en-US" sz="1500" dirty="0"/>
              </a:br>
              <a:r>
                <a:rPr lang="en-US" sz="1500" dirty="0"/>
                <a:t>Duke University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Citations:	62,736</a:t>
              </a:r>
            </a:p>
            <a:p>
              <a:pPr>
                <a:tabLst>
                  <a:tab pos="802979" algn="l"/>
                </a:tabLst>
              </a:pPr>
              <a:r>
                <a:rPr lang="en-US" sz="1500" dirty="0"/>
                <a:t>h-index: 	110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65C09-163E-C84B-A594-510D1272F14D}"/>
                </a:ext>
              </a:extLst>
            </p:cNvPr>
            <p:cNvSpPr/>
            <p:nvPr/>
          </p:nvSpPr>
          <p:spPr>
            <a:xfrm>
              <a:off x="572786" y="5851060"/>
              <a:ext cx="3263481" cy="664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/>
                <a:t>“World leader in the study of present day extinctions”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24D97-3E62-B149-B677-A2D0EBD6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42" y="1409843"/>
            <a:ext cx="5834744" cy="353974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27B40-E5B0-78B9-2E7B-4A82F9AE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1288869"/>
            <a:ext cx="2555966" cy="400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Could you do this?</a:t>
            </a:r>
          </a:p>
          <a:p>
            <a:r>
              <a:rPr lang="en-US" sz="2000" dirty="0"/>
              <a:t>Data</a:t>
            </a:r>
          </a:p>
          <a:p>
            <a:pPr lvl="1"/>
            <a:r>
              <a:rPr lang="en-US" sz="1600" dirty="0"/>
              <a:t>Species</a:t>
            </a:r>
          </a:p>
          <a:p>
            <a:pPr lvl="2"/>
            <a:r>
              <a:rPr lang="en-US" sz="1400" dirty="0"/>
              <a:t>Which ones? Why?</a:t>
            </a:r>
          </a:p>
          <a:p>
            <a:pPr lvl="2"/>
            <a:r>
              <a:rPr lang="en-US" sz="1400" dirty="0"/>
              <a:t>What source?</a:t>
            </a:r>
          </a:p>
          <a:p>
            <a:pPr lvl="2"/>
            <a:r>
              <a:rPr lang="en-US" sz="1400" dirty="0"/>
              <a:t>What is the format of the data? What does it look like?</a:t>
            </a:r>
          </a:p>
          <a:p>
            <a:pPr lvl="1"/>
            <a:r>
              <a:rPr lang="en-US" sz="1600" dirty="0"/>
              <a:t>Protection</a:t>
            </a:r>
          </a:p>
          <a:p>
            <a:r>
              <a:rPr lang="en-US" sz="2000" dirty="0"/>
              <a:t>Processing</a:t>
            </a:r>
          </a:p>
          <a:p>
            <a:pPr lvl="1"/>
            <a:r>
              <a:rPr lang="en-US" sz="1600" dirty="0"/>
              <a:t>Geoprocessing</a:t>
            </a:r>
          </a:p>
          <a:p>
            <a:pPr lvl="1"/>
            <a:r>
              <a:rPr lang="en-US" sz="1600" dirty="0"/>
              <a:t>Definition of priority index</a:t>
            </a:r>
          </a:p>
          <a:p>
            <a:r>
              <a:rPr lang="en-US" sz="2000" dirty="0"/>
              <a:t>Conclusions drawn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C6AAA5-3F71-D5E6-EC64-74779058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Jenkins </a:t>
            </a:r>
            <a:r>
              <a:rPr lang="en-US" i="1" dirty="0"/>
              <a:t>et al. </a:t>
            </a:r>
            <a:r>
              <a:rPr lang="en-US" dirty="0"/>
              <a:t>(2015) </a:t>
            </a:r>
            <a:r>
              <a:rPr lang="en-US" i="1" dirty="0"/>
              <a:t>PNAS</a:t>
            </a:r>
          </a:p>
        </p:txBody>
      </p:sp>
    </p:spTree>
    <p:extLst>
      <p:ext uri="{BB962C8B-B14F-4D97-AF65-F5344CB8AC3E}">
        <p14:creationId xmlns:p14="http://schemas.microsoft.com/office/powerpoint/2010/main" val="13567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46CB3-1160-F54A-AA60-E2A9C1D87A49}"/>
              </a:ext>
            </a:extLst>
          </p:cNvPr>
          <p:cNvSpPr/>
          <p:nvPr/>
        </p:nvSpPr>
        <p:spPr>
          <a:xfrm>
            <a:off x="304800" y="4025190"/>
            <a:ext cx="9601200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6.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Florida Keys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Mostly due to trees. A moderate amount of the Keys is protected or public lands.</a:t>
            </a:r>
            <a:br>
              <a:rPr lang="en-US" sz="1167" dirty="0"/>
            </a:br>
            <a:endParaRPr lang="en-US" sz="500" dirty="0"/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7.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Klamath Mountains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Mainly due to trees, and somewhat to amphibians, and fish. Much of the area is Federal.</a:t>
            </a:r>
            <a:br>
              <a:rPr lang="en-US" sz="1167" dirty="0"/>
            </a:br>
            <a:endParaRPr lang="en-US" sz="500" dirty="0"/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8.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South-Central Texas around Austin and San Antonio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Mainly due to amphibians, but also fish and reptiles. This is nearly all privately owned.</a:t>
            </a:r>
            <a:br>
              <a:rPr lang="en-US" sz="1167" dirty="0"/>
            </a:br>
            <a:endParaRPr lang="en-US" sz="500" dirty="0"/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9.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Channel Islands of California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Mainly trees, reptiles, and mammals. Significant portions protected or Federal.</a:t>
            </a:r>
            <a:endParaRPr lang="en-US" sz="11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2DA9B-9927-F149-95F2-D96B3444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01" y="525706"/>
            <a:ext cx="5438541" cy="3299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7F2A0A-A156-9249-9C59-3AAF6568A248}"/>
              </a:ext>
            </a:extLst>
          </p:cNvPr>
          <p:cNvSpPr/>
          <p:nvPr/>
        </p:nvSpPr>
        <p:spPr>
          <a:xfrm>
            <a:off x="304800" y="525706"/>
            <a:ext cx="3512752" cy="349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Blue Ridge Mountains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Amphibians, mainly due to salamanders, as well as for fish and trees. Much of the area is Federal land.</a:t>
            </a:r>
          </a:p>
          <a:p>
            <a:br>
              <a:rPr lang="en-US" sz="500" dirty="0"/>
            </a:b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2.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Sierra Nevada Mountains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Amphibians and trees. Much of the area is Federal land.</a:t>
            </a:r>
            <a:br>
              <a:rPr lang="en-US" sz="1167" dirty="0"/>
            </a:br>
            <a:endParaRPr lang="en-US" sz="500" dirty="0"/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California Coast Ranges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Trees, amphibians, and mammals. Substantial portions are Federal land.</a:t>
            </a:r>
          </a:p>
          <a:p>
            <a:endParaRPr lang="en-US" sz="5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4.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Tennessee, Alabama, northern Georgia watersheds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Exceptional fish diversity, substantial reptile and amphibian diversity. Most of the region is privately owned.</a:t>
            </a:r>
          </a:p>
          <a:p>
            <a:endParaRPr lang="en-U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5. </a:t>
            </a:r>
            <a:r>
              <a:rPr lang="en-US" sz="1167" i="1" dirty="0">
                <a:solidFill>
                  <a:srgbClr val="000000"/>
                </a:solidFill>
                <a:latin typeface="Verdana" panose="020B0604030504040204" pitchFamily="34" charset="0"/>
              </a:rPr>
              <a:t>Florida panhandle</a:t>
            </a:r>
            <a:r>
              <a:rPr lang="en-US" sz="1167" dirty="0">
                <a:solidFill>
                  <a:srgbClr val="000000"/>
                </a:solidFill>
                <a:latin typeface="Verdana" panose="020B0604030504040204" pitchFamily="34" charset="0"/>
              </a:rPr>
              <a:t> – Trees, fish, and reptiles. Almost none is protected areas. Mostly privately owned, but some Federal and State lands.</a:t>
            </a:r>
            <a:endParaRPr lang="en-US" sz="1167" dirty="0"/>
          </a:p>
        </p:txBody>
      </p:sp>
    </p:spTree>
    <p:extLst>
      <p:ext uri="{BB962C8B-B14F-4D97-AF65-F5344CB8AC3E}">
        <p14:creationId xmlns:p14="http://schemas.microsoft.com/office/powerpoint/2010/main" val="73316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27B40-E5B0-78B9-2E7B-4A82F9AE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3" y="1288869"/>
            <a:ext cx="9614263" cy="40059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Brown et al.: conservation planning needs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000" dirty="0"/>
              <a:t>Explicit and defensible objectives.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000" dirty="0"/>
              <a:t>Prioritization of actions </a:t>
            </a:r>
            <a:br>
              <a:rPr lang="en-US" sz="2000" dirty="0"/>
            </a:br>
            <a:r>
              <a:rPr lang="en-US" sz="2000" dirty="0"/>
              <a:t>(not species or places).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000" dirty="0"/>
              <a:t>Consideration of social</a:t>
            </a:r>
            <a:br>
              <a:rPr lang="en-US" sz="2000" dirty="0"/>
            </a:br>
            <a:r>
              <a:rPr lang="en-US" sz="2000" dirty="0"/>
              <a:t>constraints, such as cost.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000" dirty="0"/>
              <a:t>Consideration of complementarity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Jenkins et al.: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”Brown et al formulate a mindset that produced a system of protected areas with nearly the opposite pattern of biodiversity priorities”.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“Those who save species by conserving land must decide the local tactics”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24D97-3E62-B149-B677-A2D0EBD64B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456" y="1288869"/>
            <a:ext cx="4323079" cy="26226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C6AAA5-3F71-D5E6-EC64-74779058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</a:t>
            </a:r>
            <a:r>
              <a:rPr lang="en-US" i="1" dirty="0"/>
              <a:t>et al. </a:t>
            </a:r>
            <a:r>
              <a:rPr lang="en-US" dirty="0"/>
              <a:t>vs. Jenkins </a:t>
            </a:r>
            <a:r>
              <a:rPr lang="en-US" i="1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42730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2A6548-589D-7D46-B1B1-9E95A7E4F6E8}"/>
              </a:ext>
            </a:extLst>
          </p:cNvPr>
          <p:cNvSpPr/>
          <p:nvPr/>
        </p:nvSpPr>
        <p:spPr>
          <a:xfrm>
            <a:off x="3174999" y="1120589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Value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E31FDC-4C4A-F641-AA79-0007F6E87BCA}"/>
              </a:ext>
            </a:extLst>
          </p:cNvPr>
          <p:cNvSpPr/>
          <p:nvPr/>
        </p:nvSpPr>
        <p:spPr>
          <a:xfrm>
            <a:off x="5431117" y="1120589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Threat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045405-B5D9-EB47-A47B-86DD44236A27}"/>
              </a:ext>
            </a:extLst>
          </p:cNvPr>
          <p:cNvSpPr/>
          <p:nvPr/>
        </p:nvSpPr>
        <p:spPr>
          <a:xfrm>
            <a:off x="4303058" y="2457827"/>
            <a:ext cx="1580030" cy="86285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Cost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E612ABC-7C80-0549-A689-0015CEDF11AD}"/>
              </a:ext>
            </a:extLst>
          </p:cNvPr>
          <p:cNvSpPr/>
          <p:nvPr/>
        </p:nvSpPr>
        <p:spPr>
          <a:xfrm>
            <a:off x="2850030" y="862853"/>
            <a:ext cx="4515971" cy="2689412"/>
          </a:xfrm>
          <a:prstGeom prst="roundRect">
            <a:avLst>
              <a:gd name="adj" fmla="val 5985"/>
            </a:avLst>
          </a:prstGeom>
          <a:noFill/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66022-5586-7C4F-AE48-69CC6144E107}"/>
              </a:ext>
            </a:extLst>
          </p:cNvPr>
          <p:cNvSpPr txBox="1"/>
          <p:nvPr/>
        </p:nvSpPr>
        <p:spPr>
          <a:xfrm>
            <a:off x="4919383" y="1243854"/>
            <a:ext cx="347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59B39F-0AA8-5647-8D15-873A8496837F}"/>
              </a:ext>
            </a:extLst>
          </p:cNvPr>
          <p:cNvCxnSpPr/>
          <p:nvPr/>
        </p:nvCxnSpPr>
        <p:spPr>
          <a:xfrm>
            <a:off x="3096560" y="2218765"/>
            <a:ext cx="40117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FA2639-F339-5644-BC9A-2E5EC36DAA9B}"/>
              </a:ext>
            </a:extLst>
          </p:cNvPr>
          <p:cNvSpPr txBox="1"/>
          <p:nvPr/>
        </p:nvSpPr>
        <p:spPr>
          <a:xfrm>
            <a:off x="2850030" y="3933267"/>
            <a:ext cx="45159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+ Spatial Dependencies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A6637-987D-D447-9C3E-97A24E423DAD}"/>
              </a:ext>
            </a:extLst>
          </p:cNvPr>
          <p:cNvSpPr txBox="1"/>
          <p:nvPr/>
        </p:nvSpPr>
        <p:spPr>
          <a:xfrm>
            <a:off x="2850030" y="4616680"/>
            <a:ext cx="45159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+ Dynamics Across Time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7B40A2D-1074-41F9-4CB8-7FE51F686D35}"/>
              </a:ext>
            </a:extLst>
          </p:cNvPr>
          <p:cNvSpPr/>
          <p:nvPr/>
        </p:nvSpPr>
        <p:spPr>
          <a:xfrm>
            <a:off x="2495176" y="1120589"/>
            <a:ext cx="119530" cy="862853"/>
          </a:xfrm>
          <a:prstGeom prst="leftBrace">
            <a:avLst>
              <a:gd name="adj1" fmla="val 48176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BC707-1C6A-88DE-E2D4-D529738A9F70}"/>
              </a:ext>
            </a:extLst>
          </p:cNvPr>
          <p:cNvSpPr txBox="1"/>
          <p:nvPr/>
        </p:nvSpPr>
        <p:spPr>
          <a:xfrm>
            <a:off x="271931" y="920688"/>
            <a:ext cx="198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Benefit: What difference will it make to remove the threat?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025CB7A-475E-88A3-6D9F-553B0C0E93A0}"/>
              </a:ext>
            </a:extLst>
          </p:cNvPr>
          <p:cNvSpPr/>
          <p:nvPr/>
        </p:nvSpPr>
        <p:spPr>
          <a:xfrm flipH="1">
            <a:off x="7833357" y="1120589"/>
            <a:ext cx="208731" cy="2200091"/>
          </a:xfrm>
          <a:prstGeom prst="leftBrace">
            <a:avLst>
              <a:gd name="adj1" fmla="val 48176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EC9AC-867E-0C77-D052-B9D5AE706672}"/>
              </a:ext>
            </a:extLst>
          </p:cNvPr>
          <p:cNvSpPr txBox="1"/>
          <p:nvPr/>
        </p:nvSpPr>
        <p:spPr>
          <a:xfrm>
            <a:off x="8042089" y="1884393"/>
            <a:ext cx="126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Benefit-Cost ratio</a:t>
            </a:r>
          </a:p>
        </p:txBody>
      </p:sp>
    </p:spTree>
    <p:extLst>
      <p:ext uri="{BB962C8B-B14F-4D97-AF65-F5344CB8AC3E}">
        <p14:creationId xmlns:p14="http://schemas.microsoft.com/office/powerpoint/2010/main" val="289910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C11A-DA35-354D-9DB1-EB62C1B2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Simple Approach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CA8E77-98A7-D64A-A401-4EF6D6EAF0EB}"/>
              </a:ext>
            </a:extLst>
          </p:cNvPr>
          <p:cNvSpPr/>
          <p:nvPr/>
        </p:nvSpPr>
        <p:spPr>
          <a:xfrm>
            <a:off x="787039" y="1184056"/>
            <a:ext cx="1662420" cy="838198"/>
          </a:xfrm>
          <a:prstGeom prst="roundRect">
            <a:avLst>
              <a:gd name="adj" fmla="val 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Calculate benefit / cost ratio for each action (or unit)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3F4C5-93E4-4A45-B6E2-44E8DC2EEDD5}"/>
              </a:ext>
            </a:extLst>
          </p:cNvPr>
          <p:cNvSpPr txBox="1"/>
          <p:nvPr/>
        </p:nvSpPr>
        <p:spPr>
          <a:xfrm>
            <a:off x="4927601" y="490446"/>
            <a:ext cx="4085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(ignoring any  dependencies between actions)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47C7F47-403F-5941-A025-148ED1E201F9}"/>
              </a:ext>
            </a:extLst>
          </p:cNvPr>
          <p:cNvSpPr/>
          <p:nvPr/>
        </p:nvSpPr>
        <p:spPr>
          <a:xfrm>
            <a:off x="3902223" y="1176146"/>
            <a:ext cx="1662420" cy="847388"/>
          </a:xfrm>
          <a:prstGeom prst="roundRect">
            <a:avLst>
              <a:gd name="adj" fmla="val 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Sort options by benefit/cost ratio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EDE794-912B-D643-B295-AB34846AC7E8}"/>
              </a:ext>
            </a:extLst>
          </p:cNvPr>
          <p:cNvSpPr/>
          <p:nvPr/>
        </p:nvSpPr>
        <p:spPr>
          <a:xfrm>
            <a:off x="6938578" y="1176146"/>
            <a:ext cx="1480457" cy="846108"/>
          </a:xfrm>
          <a:prstGeom prst="roundRect">
            <a:avLst>
              <a:gd name="adj" fmla="val 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Pick top options until budget is exhausted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C37B219-A0F1-3F47-927C-C4E37FD37A01}"/>
              </a:ext>
            </a:extLst>
          </p:cNvPr>
          <p:cNvSpPr/>
          <p:nvPr/>
        </p:nvSpPr>
        <p:spPr>
          <a:xfrm>
            <a:off x="2996227" y="1464352"/>
            <a:ext cx="359228" cy="2830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11B4462-121A-A542-9AB0-49D64384CFE2}"/>
              </a:ext>
            </a:extLst>
          </p:cNvPr>
          <p:cNvSpPr/>
          <p:nvPr/>
        </p:nvSpPr>
        <p:spPr>
          <a:xfrm>
            <a:off x="6111411" y="1464352"/>
            <a:ext cx="359228" cy="2830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0DA3572-8C21-254D-8B9D-95231C09B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46256"/>
              </p:ext>
            </p:extLst>
          </p:nvPr>
        </p:nvGraphicFramePr>
        <p:xfrm>
          <a:off x="502277" y="2488853"/>
          <a:ext cx="2221168" cy="278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92">
                  <a:extLst>
                    <a:ext uri="{9D8B030D-6E8A-4147-A177-3AD203B41FA5}">
                      <a16:colId xmlns:a16="http://schemas.microsoft.com/office/drawing/2014/main" val="3750533366"/>
                    </a:ext>
                  </a:extLst>
                </a:gridCol>
                <a:gridCol w="555292">
                  <a:extLst>
                    <a:ext uri="{9D8B030D-6E8A-4147-A177-3AD203B41FA5}">
                      <a16:colId xmlns:a16="http://schemas.microsoft.com/office/drawing/2014/main" val="193641003"/>
                    </a:ext>
                  </a:extLst>
                </a:gridCol>
                <a:gridCol w="555292">
                  <a:extLst>
                    <a:ext uri="{9D8B030D-6E8A-4147-A177-3AD203B41FA5}">
                      <a16:colId xmlns:a16="http://schemas.microsoft.com/office/drawing/2014/main" val="4038681195"/>
                    </a:ext>
                  </a:extLst>
                </a:gridCol>
                <a:gridCol w="555292">
                  <a:extLst>
                    <a:ext uri="{9D8B030D-6E8A-4147-A177-3AD203B41FA5}">
                      <a16:colId xmlns:a16="http://schemas.microsoft.com/office/drawing/2014/main" val="546411978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B/C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1461241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221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161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269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3475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21795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5043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3689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0926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02BB8E-BCCC-BA41-B828-9A6B2A537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72987"/>
              </p:ext>
            </p:extLst>
          </p:nvPr>
        </p:nvGraphicFramePr>
        <p:xfrm>
          <a:off x="3773736" y="2488853"/>
          <a:ext cx="1910444" cy="278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11">
                  <a:extLst>
                    <a:ext uri="{9D8B030D-6E8A-4147-A177-3AD203B41FA5}">
                      <a16:colId xmlns:a16="http://schemas.microsoft.com/office/drawing/2014/main" val="3750533366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193641003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4038681195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546411978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B/C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1461241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221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161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269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3475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21795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5043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3689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092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6E61675-11F6-D348-A6DE-7C47E8D20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46589"/>
              </p:ext>
            </p:extLst>
          </p:nvPr>
        </p:nvGraphicFramePr>
        <p:xfrm>
          <a:off x="6734471" y="2488853"/>
          <a:ext cx="1910444" cy="278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11">
                  <a:extLst>
                    <a:ext uri="{9D8B030D-6E8A-4147-A177-3AD203B41FA5}">
                      <a16:colId xmlns:a16="http://schemas.microsoft.com/office/drawing/2014/main" val="3750533366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193641003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4038681195"/>
                    </a:ext>
                  </a:extLst>
                </a:gridCol>
                <a:gridCol w="477611">
                  <a:extLst>
                    <a:ext uri="{9D8B030D-6E8A-4147-A177-3AD203B41FA5}">
                      <a16:colId xmlns:a16="http://schemas.microsoft.com/office/drawing/2014/main" val="546411978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V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B/C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1461241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221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161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2697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38" marR="7938" marT="793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3475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21795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5043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3689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38" marR="7938" marT="793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0926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1716227-4F06-C947-A87F-9D917ECDDBE5}"/>
              </a:ext>
            </a:extLst>
          </p:cNvPr>
          <p:cNvSpPr txBox="1"/>
          <p:nvPr/>
        </p:nvSpPr>
        <p:spPr>
          <a:xfrm>
            <a:off x="8792205" y="3477903"/>
            <a:ext cx="1161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Example:</a:t>
            </a:r>
          </a:p>
          <a:p>
            <a:r>
              <a:rPr lang="en-US" sz="1500" dirty="0"/>
              <a:t>Budget =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6A713-BEDA-2A4E-9EEA-90935EF76D6F}"/>
              </a:ext>
            </a:extLst>
          </p:cNvPr>
          <p:cNvSpPr txBox="1"/>
          <p:nvPr/>
        </p:nvSpPr>
        <p:spPr>
          <a:xfrm>
            <a:off x="8792205" y="4132685"/>
            <a:ext cx="1331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Spent: 13.6, Benefit: 128.6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48DD9-C2F2-7844-9D8E-A03C753F9CB2}"/>
              </a:ext>
            </a:extLst>
          </p:cNvPr>
          <p:cNvSpPr txBox="1"/>
          <p:nvPr/>
        </p:nvSpPr>
        <p:spPr>
          <a:xfrm>
            <a:off x="491980" y="2154168"/>
            <a:ext cx="1762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Value  Threat   Cost </a:t>
            </a:r>
          </a:p>
        </p:txBody>
      </p:sp>
    </p:spTree>
    <p:extLst>
      <p:ext uri="{BB962C8B-B14F-4D97-AF65-F5344CB8AC3E}">
        <p14:creationId xmlns:p14="http://schemas.microsoft.com/office/powerpoint/2010/main" val="19002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4467</TotalTime>
  <Words>900</Words>
  <Application>Microsoft Office PowerPoint</Application>
  <PresentationFormat>Custom</PresentationFormat>
  <Paragraphs>215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EE 508 housekeeping</vt:lpstr>
      <vt:lpstr>PowerPoint Presentation</vt:lpstr>
      <vt:lpstr>”30 by 30”: a proliferation of priority maps</vt:lpstr>
      <vt:lpstr>PowerPoint Presentation</vt:lpstr>
      <vt:lpstr>Jenkins et al. (2015) PNAS</vt:lpstr>
      <vt:lpstr>PowerPoint Presentation</vt:lpstr>
      <vt:lpstr>Brown et al. vs. Jenkins et al.</vt:lpstr>
      <vt:lpstr>PowerPoint Presentation</vt:lpstr>
      <vt:lpstr>The Simple Approach</vt:lpstr>
      <vt:lpstr>PowerPoint Presentation</vt:lpstr>
      <vt:lpstr>Tasks for Tuesday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Nolte, Christoph Karl Elmar</dc:creator>
  <cp:lastModifiedBy>Nolte, Christoph</cp:lastModifiedBy>
  <cp:revision>487</cp:revision>
  <dcterms:created xsi:type="dcterms:W3CDTF">2021-01-21T22:10:58Z</dcterms:created>
  <dcterms:modified xsi:type="dcterms:W3CDTF">2025-09-23T00:33:10Z</dcterms:modified>
</cp:coreProperties>
</file>