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8" r:id="rId1"/>
  </p:sldMasterIdLst>
  <p:notesMasterIdLst>
    <p:notesMasterId r:id="rId41"/>
  </p:notesMasterIdLst>
  <p:handoutMasterIdLst>
    <p:handoutMasterId r:id="rId42"/>
  </p:handoutMasterIdLst>
  <p:sldIdLst>
    <p:sldId id="258" r:id="rId2"/>
    <p:sldId id="335" r:id="rId3"/>
    <p:sldId id="394" r:id="rId4"/>
    <p:sldId id="260" r:id="rId5"/>
    <p:sldId id="369" r:id="rId6"/>
    <p:sldId id="383" r:id="rId7"/>
    <p:sldId id="382" r:id="rId8"/>
    <p:sldId id="385" r:id="rId9"/>
    <p:sldId id="381" r:id="rId10"/>
    <p:sldId id="376" r:id="rId11"/>
    <p:sldId id="393" r:id="rId12"/>
    <p:sldId id="372" r:id="rId13"/>
    <p:sldId id="395" r:id="rId14"/>
    <p:sldId id="397" r:id="rId15"/>
    <p:sldId id="398" r:id="rId16"/>
    <p:sldId id="539" r:id="rId17"/>
    <p:sldId id="399" r:id="rId18"/>
    <p:sldId id="401" r:id="rId19"/>
    <p:sldId id="291" r:id="rId20"/>
    <p:sldId id="300" r:id="rId21"/>
    <p:sldId id="303" r:id="rId22"/>
    <p:sldId id="392" r:id="rId23"/>
    <p:sldId id="305" r:id="rId24"/>
    <p:sldId id="301" r:id="rId25"/>
    <p:sldId id="537" r:id="rId26"/>
    <p:sldId id="316" r:id="rId27"/>
    <p:sldId id="318" r:id="rId28"/>
    <p:sldId id="319" r:id="rId29"/>
    <p:sldId id="321" r:id="rId30"/>
    <p:sldId id="538" r:id="rId31"/>
    <p:sldId id="323" r:id="rId32"/>
    <p:sldId id="330" r:id="rId33"/>
    <p:sldId id="379" r:id="rId34"/>
    <p:sldId id="283" r:id="rId35"/>
    <p:sldId id="284" r:id="rId36"/>
    <p:sldId id="294" r:id="rId37"/>
    <p:sldId id="354" r:id="rId38"/>
    <p:sldId id="378" r:id="rId39"/>
    <p:sldId id="353" r:id="rId40"/>
  </p:sldIdLst>
  <p:sldSz cx="10160000" cy="5715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72C4"/>
    <a:srgbClr val="FFD579"/>
    <a:srgbClr val="FFFC00"/>
    <a:srgbClr val="0096FF"/>
    <a:srgbClr val="E3EB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708"/>
    <p:restoredTop sz="91145"/>
  </p:normalViewPr>
  <p:slideViewPr>
    <p:cSldViewPr snapToGrid="0" snapToObjects="1">
      <p:cViewPr varScale="1">
        <p:scale>
          <a:sx n="130" d="100"/>
          <a:sy n="130" d="100"/>
        </p:scale>
        <p:origin x="592" y="64"/>
      </p:cViewPr>
      <p:guideLst/>
    </p:cSldViewPr>
  </p:slideViewPr>
  <p:outlineViewPr>
    <p:cViewPr>
      <p:scale>
        <a:sx n="33" d="100"/>
        <a:sy n="33" d="100"/>
      </p:scale>
      <p:origin x="0" y="-448"/>
    </p:cViewPr>
    <p:sldLst>
      <p:sld r:id="rId1" collapse="1"/>
      <p:sld r:id="rId2" collapse="1"/>
    </p:sldLst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4" d="100"/>
          <a:sy n="94" d="100"/>
        </p:scale>
        <p:origin x="4136" y="2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_rels/viewProps.xml.rels><?xml version="1.0" encoding="UTF-8" standalone="yes"?>
<Relationships xmlns="http://schemas.openxmlformats.org/package/2006/relationships"><Relationship Id="rId2" Type="http://schemas.openxmlformats.org/officeDocument/2006/relationships/slide" Target="slides/slide31.xml"/><Relationship Id="rId1" Type="http://schemas.openxmlformats.org/officeDocument/2006/relationships/slide" Target="slides/slide30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Workbo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Federal</c:v>
                </c:pt>
                <c:pt idx="1">
                  <c:v>State</c:v>
                </c:pt>
                <c:pt idx="2">
                  <c:v>Local</c:v>
                </c:pt>
              </c:strCache>
            </c:strRef>
          </c:cat>
          <c:val>
            <c:numRef>
              <c:f>Sheet1!$C$2:$C$4</c:f>
              <c:numCache>
                <c:formatCode>0.00</c:formatCode>
                <c:ptCount val="3"/>
                <c:pt idx="0">
                  <c:v>11.761369999999999</c:v>
                </c:pt>
                <c:pt idx="1">
                  <c:v>17.067779999999999</c:v>
                </c:pt>
                <c:pt idx="2">
                  <c:v>11.66168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857-2742-AFC4-B451FB44DE9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134335800"/>
        <c:axId val="-2134276136"/>
      </c:barChart>
      <c:catAx>
        <c:axId val="-213433580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-2134276136"/>
        <c:crosses val="autoZero"/>
        <c:auto val="1"/>
        <c:lblAlgn val="ctr"/>
        <c:lblOffset val="100"/>
        <c:noMultiLvlLbl val="0"/>
      </c:catAx>
      <c:valAx>
        <c:axId val="-2134276136"/>
        <c:scaling>
          <c:orientation val="minMax"/>
          <c:max val="22"/>
        </c:scaling>
        <c:delete val="0"/>
        <c:axPos val="l"/>
        <c:majorGridlines>
          <c:spPr>
            <a:ln>
              <a:solidFill>
                <a:schemeClr val="bg1">
                  <a:lumMod val="95000"/>
                </a:schemeClr>
              </a:solidFill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1800"/>
                </a:pPr>
                <a:r>
                  <a:rPr lang="en-US" sz="1800"/>
                  <a:t>Billion</a:t>
                </a:r>
                <a:r>
                  <a:rPr lang="en-US" sz="1800" baseline="0"/>
                  <a:t> $</a:t>
                </a:r>
                <a:endParaRPr lang="en-US" sz="1800"/>
              </a:p>
            </c:rich>
          </c:tx>
          <c:overlay val="0"/>
        </c:title>
        <c:numFmt formatCode="0.00" sourceLinked="1"/>
        <c:majorTickMark val="out"/>
        <c:minorTickMark val="none"/>
        <c:tickLblPos val="nextTo"/>
        <c:crossAx val="-2134335800"/>
        <c:crosses val="autoZero"/>
        <c:crossBetween val="between"/>
      </c:valAx>
      <c:spPr>
        <a:ln>
          <a:noFill/>
        </a:ln>
      </c:spPr>
    </c:plotArea>
    <c:plotVisOnly val="1"/>
    <c:dispBlanksAs val="gap"/>
    <c:showDLblsOverMax val="0"/>
  </c:chart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CBBB93B-64BB-3E4F-9A60-ADEB331C4AE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764098-D5C9-504B-BCC5-DDA9AAAC525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1F6AB4-01D8-9040-956F-2402CD918122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51C37B-B15F-0040-B34C-3ABCE429206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A31A5F-0718-0F41-B006-1A42684B6F1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3BD9B8-B3A7-C44C-891B-89511F22C8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2411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2CF827-C029-734F-89F9-159F11822EBD}" type="datetimeFigureOut">
              <a:rPr lang="en-US" smtClean="0"/>
              <a:t>10/23/2025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3E99CB-49AC-3648-B4C2-1FC0CAEDC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5403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010D8E-0B7A-9346-9BAE-806F4D6E773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1580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3E99CB-49AC-3648-B4C2-1FC0CAEDCAD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2158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Folienbildplatzhalter 1">
            <a:extLst>
              <a:ext uri="{FF2B5EF4-FFF2-40B4-BE49-F238E27FC236}">
                <a16:creationId xmlns:a16="http://schemas.microsoft.com/office/drawing/2014/main" id="{8972CAFA-48CC-C743-B58B-CD6A41C3DCB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603" name="Notizenplatzhalter 2">
            <a:extLst>
              <a:ext uri="{FF2B5EF4-FFF2-40B4-BE49-F238E27FC236}">
                <a16:creationId xmlns:a16="http://schemas.microsoft.com/office/drawing/2014/main" id="{523B61E3-FC27-F54E-ADCF-1C9D400F83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lvl="1"/>
            <a:r>
              <a:rPr lang="en-US" altLang="en-US">
                <a:latin typeface="Arial" panose="020B0604020202020204" pitchFamily="34" charset="0"/>
                <a:sym typeface="Wingdings" pitchFamily="2" charset="2"/>
              </a:rPr>
              <a:t>Bad information on opportunity cost may lead to excess supply or excess demand for contracts.</a:t>
            </a:r>
          </a:p>
        </p:txBody>
      </p:sp>
      <p:sp>
        <p:nvSpPr>
          <p:cNvPr id="25604" name="Foliennummernplatzhalter 3">
            <a:extLst>
              <a:ext uri="{FF2B5EF4-FFF2-40B4-BE49-F238E27FC236}">
                <a16:creationId xmlns:a16="http://schemas.microsoft.com/office/drawing/2014/main" id="{0A3CFACB-F6D8-1941-96DE-5DB884BE8F9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6CE087DE-0C02-F94B-88C5-6F2C866E6D58}" type="slidenum">
              <a:rPr lang="de-DE" altLang="en-US" b="0"/>
              <a:pPr eaLnBrk="1" hangingPunct="1"/>
              <a:t>30</a:t>
            </a:fld>
            <a:endParaRPr lang="de-DE" altLang="en-US" b="0"/>
          </a:p>
        </p:txBody>
      </p:sp>
    </p:spTree>
    <p:extLst>
      <p:ext uri="{BB962C8B-B14F-4D97-AF65-F5344CB8AC3E}">
        <p14:creationId xmlns:p14="http://schemas.microsoft.com/office/powerpoint/2010/main" val="30938905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Folienbildplatzhalter 1">
            <a:extLst>
              <a:ext uri="{FF2B5EF4-FFF2-40B4-BE49-F238E27FC236}">
                <a16:creationId xmlns:a16="http://schemas.microsoft.com/office/drawing/2014/main" id="{8972CAFA-48CC-C743-B58B-CD6A41C3DCB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603" name="Notizenplatzhalter 2">
            <a:extLst>
              <a:ext uri="{FF2B5EF4-FFF2-40B4-BE49-F238E27FC236}">
                <a16:creationId xmlns:a16="http://schemas.microsoft.com/office/drawing/2014/main" id="{523B61E3-FC27-F54E-ADCF-1C9D400F83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lvl="1"/>
            <a:r>
              <a:rPr lang="en-US" altLang="en-US">
                <a:latin typeface="Arial" panose="020B0604020202020204" pitchFamily="34" charset="0"/>
                <a:sym typeface="Wingdings" pitchFamily="2" charset="2"/>
              </a:rPr>
              <a:t>Bad information on opportunity cost may lead to excess supply or excess demand for contracts.</a:t>
            </a:r>
          </a:p>
        </p:txBody>
      </p:sp>
      <p:sp>
        <p:nvSpPr>
          <p:cNvPr id="25604" name="Foliennummernplatzhalter 3">
            <a:extLst>
              <a:ext uri="{FF2B5EF4-FFF2-40B4-BE49-F238E27FC236}">
                <a16:creationId xmlns:a16="http://schemas.microsoft.com/office/drawing/2014/main" id="{0A3CFACB-F6D8-1941-96DE-5DB884BE8F9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6CE087DE-0C02-F94B-88C5-6F2C866E6D58}" type="slidenum">
              <a:rPr lang="de-DE" altLang="en-US" b="0"/>
              <a:pPr eaLnBrk="1" hangingPunct="1"/>
              <a:t>31</a:t>
            </a:fld>
            <a:endParaRPr lang="de-DE" altLang="en-US" b="0"/>
          </a:p>
        </p:txBody>
      </p:sp>
    </p:spTree>
    <p:extLst>
      <p:ext uri="{BB962C8B-B14F-4D97-AF65-F5344CB8AC3E}">
        <p14:creationId xmlns:p14="http://schemas.microsoft.com/office/powerpoint/2010/main" val="41304411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010D8E-0B7A-9346-9BAE-806F4D6E7730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5931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010D8E-0B7A-9346-9BAE-806F4D6E7730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6555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010D8E-0B7A-9346-9BAE-806F4D6E7730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7168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3816" y="914400"/>
            <a:ext cx="8532368" cy="996696"/>
          </a:xfrm>
        </p:spPr>
        <p:txBody>
          <a:bodyPr anchor="ctr"/>
          <a:lstStyle>
            <a:lvl1pPr algn="ctr">
              <a:defRPr sz="5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70000" y="356214"/>
            <a:ext cx="7620000" cy="3430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  <a:lvl2pPr marL="380985" indent="0" algn="ctr">
              <a:buNone/>
              <a:defRPr sz="1667"/>
            </a:lvl2pPr>
            <a:lvl3pPr marL="761970" indent="0" algn="ctr">
              <a:buNone/>
              <a:defRPr sz="1500"/>
            </a:lvl3pPr>
            <a:lvl4pPr marL="1142954" indent="0" algn="ctr">
              <a:buNone/>
              <a:defRPr sz="1333"/>
            </a:lvl4pPr>
            <a:lvl5pPr marL="1523939" indent="0" algn="ctr">
              <a:buNone/>
              <a:defRPr sz="1333"/>
            </a:lvl5pPr>
            <a:lvl6pPr marL="1904924" indent="0" algn="ctr">
              <a:buNone/>
              <a:defRPr sz="1333"/>
            </a:lvl6pPr>
            <a:lvl7pPr marL="2285909" indent="0" algn="ctr">
              <a:buNone/>
              <a:defRPr sz="1333"/>
            </a:lvl7pPr>
            <a:lvl8pPr marL="2666893" indent="0" algn="ctr">
              <a:buNone/>
              <a:defRPr sz="1333"/>
            </a:lvl8pPr>
            <a:lvl9pPr marL="3047878" indent="0" algn="ctr">
              <a:buNone/>
              <a:defRPr sz="1333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961293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9633" y="1288869"/>
            <a:ext cx="9483635" cy="4005941"/>
          </a:xfrm>
          <a:prstGeom prst="rect">
            <a:avLst/>
          </a:prstGeom>
        </p:spPr>
        <p:txBody>
          <a:bodyPr>
            <a:normAutofit/>
          </a:bodyPr>
          <a:lstStyle>
            <a:lvl1pPr marL="233363" indent="-233363">
              <a:tabLst/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490197CC-22EB-EB40-AB7A-1CABD30C4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965" y="269437"/>
            <a:ext cx="9683931" cy="7930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195616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AA044E95-C687-BE41-95CE-B7ABD8CBAF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41328" y="1288868"/>
            <a:ext cx="4671604" cy="3994088"/>
          </a:xfrm>
          <a:prstGeom prst="rect">
            <a:avLst/>
          </a:prstGeom>
        </p:spPr>
        <p:txBody>
          <a:bodyPr/>
          <a:lstStyle>
            <a:lvl1pPr marL="233363" indent="-233363">
              <a:tabLst/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B1811FA4-B732-6F45-9C9B-C6330DB619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965" y="269437"/>
            <a:ext cx="9683931" cy="7930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2FDE44E-4934-AC47-AA07-8D118F52F565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5210868" y="1288868"/>
            <a:ext cx="4680887" cy="3994088"/>
          </a:xfrm>
          <a:prstGeom prst="rect">
            <a:avLst/>
          </a:prstGeom>
        </p:spPr>
        <p:txBody>
          <a:bodyPr/>
          <a:lstStyle>
            <a:lvl1pPr marL="233363" indent="-233363">
              <a:tabLst/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730566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AF90A1-22B9-E542-9FF6-FBC28EFC1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2009B5-9CEB-D14D-92C1-4B1A25139D88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5142429" y="1288868"/>
            <a:ext cx="4680887" cy="3994088"/>
          </a:xfrm>
          <a:prstGeom prst="rect">
            <a:avLst/>
          </a:prstGeom>
        </p:spPr>
        <p:txBody>
          <a:bodyPr/>
          <a:lstStyle>
            <a:lvl1pPr marL="7938" indent="0">
              <a:buFontTx/>
              <a:buNone/>
              <a:tabLst/>
              <a:defRPr sz="28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02B15B-047D-4A44-94E9-C5BEE7905B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45968" y="1288868"/>
            <a:ext cx="4671604" cy="39940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tabLst/>
              <a:defRPr sz="28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700730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77327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9965" y="269437"/>
            <a:ext cx="9683931" cy="7930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501747F-1938-E94D-B99F-F6311229A830}"/>
              </a:ext>
            </a:extLst>
          </p:cNvPr>
          <p:cNvSpPr/>
          <p:nvPr userDrawn="1"/>
        </p:nvSpPr>
        <p:spPr>
          <a:xfrm>
            <a:off x="0" y="5477936"/>
            <a:ext cx="10160000" cy="237067"/>
          </a:xfrm>
          <a:prstGeom prst="rect">
            <a:avLst/>
          </a:prstGeom>
          <a:solidFill>
            <a:srgbClr val="E3EB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l">
              <a:tabLst>
                <a:tab pos="5079949" algn="ctr"/>
                <a:tab pos="9905901" algn="r"/>
              </a:tabLst>
            </a:pPr>
            <a:r>
              <a:rPr lang="en-US" sz="1167" i="0" dirty="0">
                <a:solidFill>
                  <a:schemeClr val="accent1">
                    <a:lumMod val="75000"/>
                  </a:schemeClr>
                </a:solidFill>
              </a:rPr>
              <a:t>	EE 508 / DS 537: Data Science for Conservation Decisions	</a:t>
            </a:r>
            <a:fld id="{F5E90FC3-A7AC-A24C-898B-2CD0962CF884}" type="slidenum">
              <a:rPr lang="en-US" sz="1167" i="0" smtClean="0">
                <a:solidFill>
                  <a:schemeClr val="accent1">
                    <a:lumMod val="75000"/>
                  </a:schemeClr>
                </a:solidFill>
              </a:rPr>
              <a:pPr marL="0" indent="0" algn="l">
                <a:tabLst>
                  <a:tab pos="5079949" algn="ctr"/>
                  <a:tab pos="9905901" algn="r"/>
                </a:tabLst>
              </a:pPr>
              <a:t>‹#›</a:t>
            </a:fld>
            <a:endParaRPr lang="en-US" sz="1167" i="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70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2" r:id="rId3"/>
    <p:sldLayoutId id="2147483676" r:id="rId4"/>
    <p:sldLayoutId id="2147483675" r:id="rId5"/>
  </p:sldLayoutIdLst>
  <p:hf hdr="0" ftr="0" dt="0"/>
  <p:txStyles>
    <p:titleStyle>
      <a:lvl1pPr algn="l" defTabSz="761970" rtl="0" eaLnBrk="1" latinLnBrk="0" hangingPunct="1">
        <a:lnSpc>
          <a:spcPct val="90000"/>
        </a:lnSpc>
        <a:spcBef>
          <a:spcPct val="0"/>
        </a:spcBef>
        <a:buNone/>
        <a:defRPr sz="3667" b="1" kern="1200" cap="none" baseline="0">
          <a:solidFill>
            <a:schemeClr val="accent5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190492" indent="-190492" algn="l" defTabSz="761970" rtl="0" eaLnBrk="1" latinLnBrk="0" hangingPunct="1">
        <a:lnSpc>
          <a:spcPct val="90000"/>
        </a:lnSpc>
        <a:spcBef>
          <a:spcPts val="833"/>
        </a:spcBef>
        <a:buFont typeface="Arial" panose="020B0604020202020204" pitchFamily="34" charset="0"/>
        <a:buChar char="•"/>
        <a:defRPr sz="2333" kern="1200">
          <a:solidFill>
            <a:schemeClr val="tx1"/>
          </a:solidFill>
          <a:latin typeface="+mn-lt"/>
          <a:ea typeface="+mn-ea"/>
          <a:cs typeface="+mn-cs"/>
        </a:defRPr>
      </a:lvl1pPr>
      <a:lvl2pPr marL="571477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png"/><Relationship Id="rId4" Type="http://schemas.microsoft.com/office/2007/relationships/hdphoto" Target="../media/hdphoto1.wdp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93638" y="932166"/>
            <a:ext cx="9772726" cy="1375315"/>
          </a:xfrm>
          <a:prstGeom prst="rect">
            <a:avLst/>
          </a:prstGeom>
        </p:spPr>
        <p:txBody>
          <a:bodyPr vert="horz" lIns="76200" tIns="38100" rIns="76200" bIns="3810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000" b="1" dirty="0">
                <a:latin typeface="Calibri" panose="020F0502020204030204" pitchFamily="34" charset="0"/>
                <a:cs typeface="Calibri" panose="020F0502020204030204" pitchFamily="34" charset="0"/>
              </a:rPr>
              <a:t>Conservation instruments</a:t>
            </a: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4495800" y="2517248"/>
            <a:ext cx="1168400" cy="398488"/>
          </a:xfrm>
          <a:prstGeom prst="rect">
            <a:avLst/>
          </a:prstGeom>
          <a:noFill/>
        </p:spPr>
        <p:txBody>
          <a:bodyPr vert="horz" lIns="76200" tIns="38100" rIns="76200" bIns="3810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67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Day 14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AC3E11-77C0-7DD1-FAEA-CBF4B4D81F0D}"/>
              </a:ext>
            </a:extLst>
          </p:cNvPr>
          <p:cNvSpPr txBox="1">
            <a:spLocks/>
          </p:cNvSpPr>
          <p:nvPr/>
        </p:nvSpPr>
        <p:spPr>
          <a:xfrm>
            <a:off x="0" y="323911"/>
            <a:ext cx="10160000" cy="398488"/>
          </a:xfrm>
          <a:prstGeom prst="rect">
            <a:avLst/>
          </a:prstGeom>
          <a:noFill/>
        </p:spPr>
        <p:txBody>
          <a:bodyPr vert="horz" lIns="76200" tIns="38100" rIns="76200" bIns="3810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67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EE 508 / DS 537 – Data Science for Conservation Decisions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A0806C-982A-E90C-CA2A-F4BFA77EEB3E}"/>
              </a:ext>
            </a:extLst>
          </p:cNvPr>
          <p:cNvSpPr txBox="1"/>
          <p:nvPr/>
        </p:nvSpPr>
        <p:spPr>
          <a:xfrm>
            <a:off x="3801161" y="4874098"/>
            <a:ext cx="8383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5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EC2912-31FF-1846-78C1-606549C31B26}"/>
              </a:ext>
            </a:extLst>
          </p:cNvPr>
          <p:cNvSpPr txBox="1"/>
          <p:nvPr/>
        </p:nvSpPr>
        <p:spPr>
          <a:xfrm>
            <a:off x="4561394" y="5937993"/>
            <a:ext cx="58879" cy="3063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A147758-E20F-F0F5-32DB-1CF5CA1FE713}"/>
              </a:ext>
            </a:extLst>
          </p:cNvPr>
          <p:cNvSpPr txBox="1"/>
          <p:nvPr/>
        </p:nvSpPr>
        <p:spPr>
          <a:xfrm>
            <a:off x="2539603" y="1906872"/>
            <a:ext cx="50792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An overview of common strategies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A407B52-3BB9-D403-F9ED-91A222153629}"/>
              </a:ext>
            </a:extLst>
          </p:cNvPr>
          <p:cNvSpPr txBox="1"/>
          <p:nvPr/>
        </p:nvSpPr>
        <p:spPr>
          <a:xfrm>
            <a:off x="3801161" y="4874098"/>
            <a:ext cx="8383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5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E162109-D05D-8885-36E4-085A1C46CC1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1836" y="3250910"/>
            <a:ext cx="2386773" cy="162318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3063A55-2EF0-47F1-BFF1-1F51C7E7395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0000" y="3381299"/>
            <a:ext cx="3690617" cy="1623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738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24B84-62FD-6448-861B-37D999233B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Local zoning: considerable diversity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D37382B-A419-5240-9A02-219D7A922636}"/>
              </a:ext>
            </a:extLst>
          </p:cNvPr>
          <p:cNvGrpSpPr/>
          <p:nvPr/>
        </p:nvGrpSpPr>
        <p:grpSpPr>
          <a:xfrm>
            <a:off x="456094" y="1199527"/>
            <a:ext cx="4515955" cy="4018330"/>
            <a:chOff x="318052" y="1736035"/>
            <a:chExt cx="4810539" cy="428045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9F724F9-96D9-C644-8D14-3536D2B0F3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8052" y="1736035"/>
              <a:ext cx="4810539" cy="2372139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6E66697-8A88-DA42-A238-59E28FC203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8052" y="4108174"/>
              <a:ext cx="4756354" cy="1908313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F2FF71F1-28EE-1740-A855-02599F36C610}"/>
              </a:ext>
            </a:extLst>
          </p:cNvPr>
          <p:cNvSpPr txBox="1"/>
          <p:nvPr/>
        </p:nvSpPr>
        <p:spPr>
          <a:xfrm>
            <a:off x="5543944" y="4694637"/>
            <a:ext cx="3988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/>
              <a:t>Bengston</a:t>
            </a:r>
            <a:r>
              <a:rPr lang="en-US" sz="1400" dirty="0"/>
              <a:t> et al. (2004) Public policies for managing urban growth and protecting open space […]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7A0C69-7AA4-6047-9BE8-9AA7307572F3}"/>
              </a:ext>
            </a:extLst>
          </p:cNvPr>
          <p:cNvSpPr txBox="1"/>
          <p:nvPr/>
        </p:nvSpPr>
        <p:spPr>
          <a:xfrm>
            <a:off x="5624234" y="1489572"/>
            <a:ext cx="3035622" cy="91940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“Lack of empirical evaluations of growth management policies” (</a:t>
            </a:r>
            <a:r>
              <a:rPr lang="en-US" sz="1600" dirty="0" err="1"/>
              <a:t>Bengston</a:t>
            </a:r>
            <a:r>
              <a:rPr lang="en-US" sz="1600" dirty="0"/>
              <a:t> et al. 2004)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853CE8E-A613-7F4C-BB5F-C49CB3001630}"/>
              </a:ext>
            </a:extLst>
          </p:cNvPr>
          <p:cNvSpPr txBox="1"/>
          <p:nvPr/>
        </p:nvSpPr>
        <p:spPr>
          <a:xfrm>
            <a:off x="7302501" y="3004365"/>
            <a:ext cx="2401405" cy="118060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“Does zoning follow the market?”</a:t>
            </a:r>
          </a:p>
          <a:p>
            <a:pPr algn="ctr"/>
            <a:r>
              <a:rPr lang="en-US" sz="1167" dirty="0"/>
              <a:t>Wallace (1998) The market effects of zoning undeveloped land […]</a:t>
            </a:r>
          </a:p>
        </p:txBody>
      </p:sp>
    </p:spTree>
    <p:extLst>
      <p:ext uri="{BB962C8B-B14F-4D97-AF65-F5344CB8AC3E}">
        <p14:creationId xmlns:p14="http://schemas.microsoft.com/office/powerpoint/2010/main" val="14611785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erson_blue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3646" y="1602269"/>
            <a:ext cx="762000" cy="762000"/>
          </a:xfrm>
          <a:prstGeom prst="rect">
            <a:avLst/>
          </a:prstGeom>
        </p:spPr>
      </p:pic>
      <p:pic>
        <p:nvPicPr>
          <p:cNvPr id="4" name="Picture 3" descr="person_yellow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5613" y="3062934"/>
            <a:ext cx="762000" cy="762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3757" y="3125820"/>
            <a:ext cx="344794" cy="4391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4156" y="3208500"/>
            <a:ext cx="344794" cy="43914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3814" y="1590131"/>
            <a:ext cx="344794" cy="439141"/>
          </a:xfrm>
          <a:prstGeom prst="rect">
            <a:avLst/>
          </a:prstGeom>
        </p:spPr>
      </p:pic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aseline="0" dirty="0"/>
              <a:t>Regulatory taking</a:t>
            </a:r>
            <a:endParaRPr lang="en-US" dirty="0"/>
          </a:p>
        </p:txBody>
      </p:sp>
      <p:pic>
        <p:nvPicPr>
          <p:cNvPr id="15" name="Picture 14" descr="person_green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7970" y="3018376"/>
            <a:ext cx="762000" cy="762000"/>
          </a:xfrm>
          <a:prstGeom prst="rect">
            <a:avLst/>
          </a:prstGeom>
        </p:spPr>
      </p:pic>
      <p:sp>
        <p:nvSpPr>
          <p:cNvPr id="20" name="Parallelogram 19">
            <a:extLst>
              <a:ext uri="{FF2B5EF4-FFF2-40B4-BE49-F238E27FC236}">
                <a16:creationId xmlns:a16="http://schemas.microsoft.com/office/drawing/2014/main" id="{39B91D6D-429C-5A41-A5CE-1490184BB4B3}"/>
              </a:ext>
            </a:extLst>
          </p:cNvPr>
          <p:cNvSpPr/>
          <p:nvPr/>
        </p:nvSpPr>
        <p:spPr>
          <a:xfrm>
            <a:off x="2697320" y="3800023"/>
            <a:ext cx="3832281" cy="1149684"/>
          </a:xfrm>
          <a:prstGeom prst="parallelogram">
            <a:avLst>
              <a:gd name="adj" fmla="val 104166"/>
            </a:avLst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40000"/>
                  <a:lumOff val="60000"/>
                </a:schemeClr>
              </a:gs>
            </a:gsLst>
            <a:lin ang="21120000" scaled="0"/>
          </a:gradFill>
          <a:ln>
            <a:solidFill>
              <a:schemeClr val="accent6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500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194AF346-042B-2341-8E4F-88D2896CBC99}"/>
              </a:ext>
            </a:extLst>
          </p:cNvPr>
          <p:cNvCxnSpPr>
            <a:cxnSpLocks/>
          </p:cNvCxnSpPr>
          <p:nvPr/>
        </p:nvCxnSpPr>
        <p:spPr>
          <a:xfrm flipV="1">
            <a:off x="3693192" y="2363546"/>
            <a:ext cx="942220" cy="654106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F7DA15C-F7C0-154B-AE6A-419C77CEBBDD}"/>
              </a:ext>
            </a:extLst>
          </p:cNvPr>
          <p:cNvCxnSpPr>
            <a:cxnSpLocks/>
          </p:cNvCxnSpPr>
          <p:nvPr/>
        </p:nvCxnSpPr>
        <p:spPr>
          <a:xfrm flipH="1" flipV="1">
            <a:off x="5647998" y="2363545"/>
            <a:ext cx="942220" cy="654106"/>
          </a:xfrm>
          <a:prstGeom prst="straightConnector1">
            <a:avLst/>
          </a:prstGeom>
          <a:ln w="38100" cmpd="sng">
            <a:solidFill>
              <a:schemeClr val="bg1">
                <a:lumMod val="65000"/>
              </a:schemeClr>
            </a:solidFill>
            <a:prstDash val="sys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8BA25736-BF19-8249-94E4-0DE6DE507307}"/>
              </a:ext>
            </a:extLst>
          </p:cNvPr>
          <p:cNvGrpSpPr/>
          <p:nvPr/>
        </p:nvGrpSpPr>
        <p:grpSpPr>
          <a:xfrm>
            <a:off x="1339802" y="1367716"/>
            <a:ext cx="3106729" cy="1487605"/>
            <a:chOff x="190499" y="1641259"/>
            <a:chExt cx="3728075" cy="1785126"/>
          </a:xfrm>
        </p:grpSpPr>
        <p:cxnSp>
          <p:nvCxnSpPr>
            <p:cNvPr id="17" name="Straight Arrow Connector 16"/>
            <p:cNvCxnSpPr/>
            <p:nvPr/>
          </p:nvCxnSpPr>
          <p:spPr>
            <a:xfrm flipV="1">
              <a:off x="2661943" y="2544070"/>
              <a:ext cx="1256631" cy="882315"/>
            </a:xfrm>
            <a:prstGeom prst="straightConnector1">
              <a:avLst/>
            </a:prstGeom>
            <a:ln w="38100" cmpd="sng">
              <a:solidFill>
                <a:srgbClr val="99B56B"/>
              </a:solidFill>
              <a:prstDash val="sysDash"/>
              <a:headEnd type="arrow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2948027" y="2415731"/>
              <a:ext cx="374316" cy="54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333" dirty="0"/>
                <a:t>$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2676432-5DE5-DB45-AD06-7F18D4151B1D}"/>
                </a:ext>
              </a:extLst>
            </p:cNvPr>
            <p:cNvSpPr txBox="1"/>
            <p:nvPr/>
          </p:nvSpPr>
          <p:spPr>
            <a:xfrm>
              <a:off x="190499" y="1641259"/>
              <a:ext cx="2653701" cy="15881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Compensation might occur, commonly at </a:t>
              </a:r>
              <a:r>
                <a:rPr lang="en-US" sz="1600" b="1" dirty="0"/>
                <a:t>estimated fair market value (EFMV) </a:t>
              </a:r>
              <a:r>
                <a:rPr lang="en-US" sz="1600" dirty="0"/>
                <a:t>of the transacted rights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F7004760-3048-3E43-8961-1B368EF7A03B}"/>
              </a:ext>
            </a:extLst>
          </p:cNvPr>
          <p:cNvSpPr txBox="1"/>
          <p:nvPr/>
        </p:nvSpPr>
        <p:spPr>
          <a:xfrm>
            <a:off x="6454301" y="1368608"/>
            <a:ext cx="199133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Conservation organizations might attempt to advocate / lobby for regulation</a:t>
            </a:r>
          </a:p>
        </p:txBody>
      </p:sp>
    </p:spTree>
    <p:extLst>
      <p:ext uri="{BB962C8B-B14F-4D97-AF65-F5344CB8AC3E}">
        <p14:creationId xmlns:p14="http://schemas.microsoft.com/office/powerpoint/2010/main" val="309218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6858BB-6EE6-8DAC-89A8-15211D018E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9634" y="2071689"/>
            <a:ext cx="3918042" cy="3223122"/>
          </a:xfrm>
        </p:spPr>
        <p:txBody>
          <a:bodyPr>
            <a:normAutofit fontScale="92500"/>
          </a:bodyPr>
          <a:lstStyle/>
          <a:p>
            <a:r>
              <a:rPr lang="en-US" sz="2400" dirty="0"/>
              <a:t>Mandatory reporting of threatened habitats &amp; species to the EU.</a:t>
            </a:r>
          </a:p>
          <a:p>
            <a:r>
              <a:rPr lang="en-US" sz="2400" dirty="0"/>
              <a:t>“Member states must […] take all the measures necessary to avoid interventions which incur the risk of seriously compromising the ecological characteristics of the sites.”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1607043-BB6F-B349-BB7C-D5526CF26AE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2798" y="516282"/>
            <a:ext cx="4023807" cy="4682435"/>
          </a:xfrm>
          <a:prstGeom prst="rect">
            <a:avLst/>
          </a:prstGeom>
        </p:spPr>
      </p:pic>
      <p:pic>
        <p:nvPicPr>
          <p:cNvPr id="1026" name="Picture 2" descr="https://upload.wikimedia.org/wikipedia/fr/thumb/b/b5/Natura_2000.svg/1280px-Natura_2000.svg.png">
            <a:extLst>
              <a:ext uri="{FF2B5EF4-FFF2-40B4-BE49-F238E27FC236}">
                <a16:creationId xmlns:a16="http://schemas.microsoft.com/office/drawing/2014/main" id="{00B71078-A46E-BC48-B904-A448463B47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57828" y="269437"/>
            <a:ext cx="2197653" cy="156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2098426-3561-6655-51B0-741C551107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Natura 2000</a:t>
            </a:r>
          </a:p>
        </p:txBody>
      </p:sp>
    </p:spTree>
    <p:extLst>
      <p:ext uri="{BB962C8B-B14F-4D97-AF65-F5344CB8AC3E}">
        <p14:creationId xmlns:p14="http://schemas.microsoft.com/office/powerpoint/2010/main" val="8524751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erson_blue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3646" y="1602269"/>
            <a:ext cx="762000" cy="762000"/>
          </a:xfrm>
          <a:prstGeom prst="rect">
            <a:avLst/>
          </a:prstGeom>
        </p:spPr>
      </p:pic>
      <p:pic>
        <p:nvPicPr>
          <p:cNvPr id="4" name="Picture 3" descr="person_yellow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5613" y="3062934"/>
            <a:ext cx="762000" cy="762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3560" y="1635249"/>
            <a:ext cx="344794" cy="4391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3959" y="1717928"/>
            <a:ext cx="344794" cy="43914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5879" y="1793539"/>
            <a:ext cx="344794" cy="439141"/>
          </a:xfrm>
          <a:prstGeom prst="rect">
            <a:avLst/>
          </a:prstGeom>
        </p:spPr>
      </p:pic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aseline="0" dirty="0"/>
              <a:t>Eminent domain</a:t>
            </a:r>
            <a:endParaRPr lang="en-US" dirty="0"/>
          </a:p>
        </p:txBody>
      </p:sp>
      <p:pic>
        <p:nvPicPr>
          <p:cNvPr id="15" name="Picture 14" descr="person_green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7970" y="3018376"/>
            <a:ext cx="762000" cy="762000"/>
          </a:xfrm>
          <a:prstGeom prst="rect">
            <a:avLst/>
          </a:prstGeom>
        </p:spPr>
      </p:pic>
      <p:sp>
        <p:nvSpPr>
          <p:cNvPr id="20" name="Parallelogram 19">
            <a:extLst>
              <a:ext uri="{FF2B5EF4-FFF2-40B4-BE49-F238E27FC236}">
                <a16:creationId xmlns:a16="http://schemas.microsoft.com/office/drawing/2014/main" id="{39B91D6D-429C-5A41-A5CE-1490184BB4B3}"/>
              </a:ext>
            </a:extLst>
          </p:cNvPr>
          <p:cNvSpPr/>
          <p:nvPr/>
        </p:nvSpPr>
        <p:spPr>
          <a:xfrm>
            <a:off x="2697320" y="3800023"/>
            <a:ext cx="3832281" cy="1149684"/>
          </a:xfrm>
          <a:prstGeom prst="parallelogram">
            <a:avLst>
              <a:gd name="adj" fmla="val 104166"/>
            </a:avLst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40000"/>
                  <a:lumOff val="60000"/>
                </a:schemeClr>
              </a:gs>
            </a:gsLst>
            <a:lin ang="21120000" scaled="0"/>
          </a:gradFill>
          <a:ln>
            <a:solidFill>
              <a:schemeClr val="accent6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500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194AF346-042B-2341-8E4F-88D2896CBC99}"/>
              </a:ext>
            </a:extLst>
          </p:cNvPr>
          <p:cNvCxnSpPr>
            <a:cxnSpLocks/>
          </p:cNvCxnSpPr>
          <p:nvPr/>
        </p:nvCxnSpPr>
        <p:spPr>
          <a:xfrm flipV="1">
            <a:off x="3693192" y="2363546"/>
            <a:ext cx="942220" cy="654106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3488286" y="2120059"/>
            <a:ext cx="1047193" cy="735263"/>
          </a:xfrm>
          <a:prstGeom prst="straightConnector1">
            <a:avLst/>
          </a:prstGeom>
          <a:ln w="38100" cmpd="sng">
            <a:solidFill>
              <a:srgbClr val="99B56B"/>
            </a:solidFill>
            <a:prstDash val="sysDash"/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726689" y="2013109"/>
            <a:ext cx="311930" cy="4513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33" dirty="0"/>
              <a:t>$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565820E-2C43-654B-921E-BD0ECCDB1006}"/>
              </a:ext>
            </a:extLst>
          </p:cNvPr>
          <p:cNvSpPr txBox="1"/>
          <p:nvPr/>
        </p:nvSpPr>
        <p:spPr>
          <a:xfrm>
            <a:off x="1640634" y="1370845"/>
            <a:ext cx="18050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Expropriation </a:t>
            </a:r>
            <a:br>
              <a:rPr lang="en-US" sz="1600" dirty="0"/>
            </a:br>
            <a:r>
              <a:rPr lang="en-US" sz="1600" dirty="0"/>
              <a:t>&amp; compensation, commonly at EFMV</a:t>
            </a:r>
          </a:p>
        </p:txBody>
      </p:sp>
    </p:spTree>
    <p:extLst>
      <p:ext uri="{BB962C8B-B14F-4D97-AF65-F5344CB8AC3E}">
        <p14:creationId xmlns:p14="http://schemas.microsoft.com/office/powerpoint/2010/main" val="23161352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E586060-0E52-414F-B740-68CDB6C0447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9602" y="209433"/>
            <a:ext cx="3777483" cy="258265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1949A60-A07D-4A41-BB15-265F6BF0C03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9454" y="2922910"/>
            <a:ext cx="3774516" cy="24002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20A0B51-045D-D34D-9BE0-5B04F640411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971925" cy="5482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4450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379F89-856B-614F-A0E6-D1EF7727A3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70" dirty="0"/>
              <a:t>Eminent domain with “fair” value compensation</a:t>
            </a:r>
          </a:p>
        </p:txBody>
      </p:sp>
      <p:pic>
        <p:nvPicPr>
          <p:cNvPr id="4" name="Picture 3" descr="person_yellow.png">
            <a:extLst>
              <a:ext uri="{FF2B5EF4-FFF2-40B4-BE49-F238E27FC236}">
                <a16:creationId xmlns:a16="http://schemas.microsoft.com/office/drawing/2014/main" id="{BA65F094-7176-A449-9E69-786678C8C15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3567" y="3741300"/>
            <a:ext cx="762000" cy="762000"/>
          </a:xfrm>
          <a:prstGeom prst="rect">
            <a:avLst/>
          </a:prstGeom>
        </p:spPr>
      </p:pic>
      <p:pic>
        <p:nvPicPr>
          <p:cNvPr id="5" name="Picture 4" descr="person_blue.png">
            <a:extLst>
              <a:ext uri="{FF2B5EF4-FFF2-40B4-BE49-F238E27FC236}">
                <a16:creationId xmlns:a16="http://schemas.microsoft.com/office/drawing/2014/main" id="{091E137B-3B71-0043-B319-883BA50872F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3977" y="3741300"/>
            <a:ext cx="762000" cy="762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D333356-8A88-ED42-8C5C-9DD1776CF73D}"/>
              </a:ext>
            </a:extLst>
          </p:cNvPr>
          <p:cNvSpPr/>
          <p:nvPr/>
        </p:nvSpPr>
        <p:spPr>
          <a:xfrm>
            <a:off x="2167121" y="1302545"/>
            <a:ext cx="594732" cy="32007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06C5C3-9A32-4E4B-B405-A7E47C4E9AB4}"/>
              </a:ext>
            </a:extLst>
          </p:cNvPr>
          <p:cNvSpPr txBox="1"/>
          <p:nvPr/>
        </p:nvSpPr>
        <p:spPr>
          <a:xfrm>
            <a:off x="8226501" y="1302545"/>
            <a:ext cx="166650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/>
              <a:t>Estimated Fair Market Value </a:t>
            </a:r>
          </a:p>
          <a:p>
            <a:endParaRPr lang="en-US" sz="1500" dirty="0"/>
          </a:p>
          <a:p>
            <a:r>
              <a:rPr lang="en-US" sz="1500" dirty="0"/>
              <a:t>Expected sales price of a property in a competitive market, with well-informed sellers and buyers not under pressure to buy or sell.</a:t>
            </a:r>
          </a:p>
          <a:p>
            <a:endParaRPr lang="en-US" sz="1500" dirty="0"/>
          </a:p>
          <a:p>
            <a:r>
              <a:rPr lang="en-US" sz="1500" dirty="0"/>
              <a:t>Based on market analysis &amp; comparable property sales.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36CCE53-A98B-D54C-8604-646D2D38D3D7}"/>
              </a:ext>
            </a:extLst>
          </p:cNvPr>
          <p:cNvSpPr/>
          <p:nvPr/>
        </p:nvSpPr>
        <p:spPr>
          <a:xfrm>
            <a:off x="7350416" y="2100147"/>
            <a:ext cx="594732" cy="24031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10" name="Parallelogram 9">
            <a:extLst>
              <a:ext uri="{FF2B5EF4-FFF2-40B4-BE49-F238E27FC236}">
                <a16:creationId xmlns:a16="http://schemas.microsoft.com/office/drawing/2014/main" id="{DF28AD45-7DE3-854B-93F8-9C2F97BDB04A}"/>
              </a:ext>
            </a:extLst>
          </p:cNvPr>
          <p:cNvSpPr/>
          <p:nvPr/>
        </p:nvSpPr>
        <p:spPr>
          <a:xfrm>
            <a:off x="3134075" y="4795024"/>
            <a:ext cx="3572144" cy="517908"/>
          </a:xfrm>
          <a:prstGeom prst="parallelogram">
            <a:avLst>
              <a:gd name="adj" fmla="val 104166"/>
            </a:avLst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40000"/>
                  <a:lumOff val="60000"/>
                </a:schemeClr>
              </a:gs>
            </a:gsLst>
            <a:lin ang="21120000" scaled="0"/>
          </a:gradFill>
          <a:ln>
            <a:solidFill>
              <a:schemeClr val="accent6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500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4CC8C20-933C-AB42-B4C3-D5D25F6A8009}"/>
              </a:ext>
            </a:extLst>
          </p:cNvPr>
          <p:cNvSpPr txBox="1"/>
          <p:nvPr/>
        </p:nvSpPr>
        <p:spPr>
          <a:xfrm>
            <a:off x="401287" y="1302546"/>
            <a:ext cx="141055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/>
              <a:t>Willingness To Accept (WTA)</a:t>
            </a:r>
          </a:p>
          <a:p>
            <a:endParaRPr lang="en-US" sz="1500" dirty="0"/>
          </a:p>
          <a:p>
            <a:r>
              <a:rPr lang="en-US" sz="1500" dirty="0"/>
              <a:t>Value of the property to its current owner.</a:t>
            </a:r>
          </a:p>
          <a:p>
            <a:endParaRPr lang="en-US" sz="1500" dirty="0"/>
          </a:p>
          <a:p>
            <a:r>
              <a:rPr lang="en-US" sz="1500" dirty="0"/>
              <a:t>“At what price would the landowner be willing to sell?”</a:t>
            </a:r>
          </a:p>
          <a:p>
            <a:endParaRPr lang="en-US" sz="1500" dirty="0"/>
          </a:p>
          <a:p>
            <a:r>
              <a:rPr lang="en-US" sz="1500" dirty="0"/>
              <a:t>Nobody knows that value better than the landowner.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A5F84C1-BCC3-2C4B-86EF-133D578EE85D}"/>
              </a:ext>
            </a:extLst>
          </p:cNvPr>
          <p:cNvSpPr txBox="1"/>
          <p:nvPr/>
        </p:nvSpPr>
        <p:spPr>
          <a:xfrm>
            <a:off x="3224628" y="1302545"/>
            <a:ext cx="3663013" cy="1774240"/>
          </a:xfrm>
          <a:prstGeom prst="roundRect">
            <a:avLst>
              <a:gd name="adj" fmla="val 7498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500" b="1" dirty="0"/>
              <a:t>If WTA &gt; EFMV:</a:t>
            </a:r>
            <a:endParaRPr lang="en-US" sz="1500" dirty="0"/>
          </a:p>
          <a:p>
            <a:pPr marL="238115" indent="-238115">
              <a:buFont typeface="Arial" panose="020B0604020202020204" pitchFamily="34" charset="0"/>
              <a:buChar char="•"/>
            </a:pPr>
            <a:r>
              <a:rPr lang="en-US" sz="1500" dirty="0"/>
              <a:t>Landowners lose the difference</a:t>
            </a:r>
            <a:br>
              <a:rPr lang="en-US" sz="1500" dirty="0"/>
            </a:br>
            <a:r>
              <a:rPr lang="en-US" sz="1500" dirty="0"/>
              <a:t>(if forced to sell)</a:t>
            </a:r>
          </a:p>
          <a:p>
            <a:pPr marL="238115" indent="-238115">
              <a:buFont typeface="Arial" panose="020B0604020202020204" pitchFamily="34" charset="0"/>
              <a:buChar char="•"/>
            </a:pPr>
            <a:r>
              <a:rPr lang="en-US" sz="1500" dirty="0"/>
              <a:t>Policy targeting might not be optimal.</a:t>
            </a:r>
          </a:p>
          <a:p>
            <a:pPr marL="238115" indent="-238115">
              <a:buFont typeface="Arial" panose="020B0604020202020204" pitchFamily="34" charset="0"/>
              <a:buChar char="•"/>
            </a:pPr>
            <a:r>
              <a:rPr lang="en-US" sz="1500" dirty="0"/>
              <a:t>However, government usually can’t use personal WTA as basis for compensation (asymmetric information)</a:t>
            </a:r>
          </a:p>
        </p:txBody>
      </p:sp>
    </p:spTree>
    <p:extLst>
      <p:ext uri="{BB962C8B-B14F-4D97-AF65-F5344CB8AC3E}">
        <p14:creationId xmlns:p14="http://schemas.microsoft.com/office/powerpoint/2010/main" val="1068465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9" grpId="0" animBg="1"/>
      <p:bldP spid="11" grpId="0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379F89-856B-614F-A0E6-D1EF7727A3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70" dirty="0"/>
              <a:t>Eminent domain with “fair” value compensation</a:t>
            </a:r>
          </a:p>
        </p:txBody>
      </p:sp>
      <p:pic>
        <p:nvPicPr>
          <p:cNvPr id="4" name="Picture 3" descr="person_yellow.png">
            <a:extLst>
              <a:ext uri="{FF2B5EF4-FFF2-40B4-BE49-F238E27FC236}">
                <a16:creationId xmlns:a16="http://schemas.microsoft.com/office/drawing/2014/main" id="{BA65F094-7176-A449-9E69-786678C8C15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3567" y="3741300"/>
            <a:ext cx="762000" cy="762000"/>
          </a:xfrm>
          <a:prstGeom prst="rect">
            <a:avLst/>
          </a:prstGeom>
        </p:spPr>
      </p:pic>
      <p:pic>
        <p:nvPicPr>
          <p:cNvPr id="5" name="Picture 4" descr="person_blue.png">
            <a:extLst>
              <a:ext uri="{FF2B5EF4-FFF2-40B4-BE49-F238E27FC236}">
                <a16:creationId xmlns:a16="http://schemas.microsoft.com/office/drawing/2014/main" id="{091E137B-3B71-0043-B319-883BA50872F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3977" y="3741300"/>
            <a:ext cx="762000" cy="762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D333356-8A88-ED42-8C5C-9DD1776CF73D}"/>
              </a:ext>
            </a:extLst>
          </p:cNvPr>
          <p:cNvSpPr/>
          <p:nvPr/>
        </p:nvSpPr>
        <p:spPr>
          <a:xfrm>
            <a:off x="2167121" y="2671763"/>
            <a:ext cx="594732" cy="18315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06C5C3-9A32-4E4B-B405-A7E47C4E9AB4}"/>
              </a:ext>
            </a:extLst>
          </p:cNvPr>
          <p:cNvSpPr txBox="1"/>
          <p:nvPr/>
        </p:nvSpPr>
        <p:spPr>
          <a:xfrm>
            <a:off x="8226501" y="1302545"/>
            <a:ext cx="166650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/>
              <a:t>Estimated Fair Market Value </a:t>
            </a:r>
          </a:p>
          <a:p>
            <a:endParaRPr lang="en-US" sz="1500" dirty="0"/>
          </a:p>
          <a:p>
            <a:r>
              <a:rPr lang="en-US" sz="1500" dirty="0"/>
              <a:t>Expected sales price of a property in a competitive market, with well-informed sellers and buyers not under pressure to buy or sell.</a:t>
            </a:r>
          </a:p>
          <a:p>
            <a:endParaRPr lang="en-US" sz="1500" dirty="0"/>
          </a:p>
          <a:p>
            <a:r>
              <a:rPr lang="en-US" sz="1500" dirty="0"/>
              <a:t>Based on market analysis &amp; comparable property sales.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36CCE53-A98B-D54C-8604-646D2D38D3D7}"/>
              </a:ext>
            </a:extLst>
          </p:cNvPr>
          <p:cNvSpPr/>
          <p:nvPr/>
        </p:nvSpPr>
        <p:spPr>
          <a:xfrm>
            <a:off x="7350416" y="2100147"/>
            <a:ext cx="594732" cy="24031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10" name="Parallelogram 9">
            <a:extLst>
              <a:ext uri="{FF2B5EF4-FFF2-40B4-BE49-F238E27FC236}">
                <a16:creationId xmlns:a16="http://schemas.microsoft.com/office/drawing/2014/main" id="{DF28AD45-7DE3-854B-93F8-9C2F97BDB04A}"/>
              </a:ext>
            </a:extLst>
          </p:cNvPr>
          <p:cNvSpPr/>
          <p:nvPr/>
        </p:nvSpPr>
        <p:spPr>
          <a:xfrm>
            <a:off x="3134075" y="4795024"/>
            <a:ext cx="3572144" cy="517908"/>
          </a:xfrm>
          <a:prstGeom prst="parallelogram">
            <a:avLst>
              <a:gd name="adj" fmla="val 104166"/>
            </a:avLst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40000"/>
                  <a:lumOff val="60000"/>
                </a:schemeClr>
              </a:gs>
            </a:gsLst>
            <a:lin ang="21120000" scaled="0"/>
          </a:gradFill>
          <a:ln>
            <a:solidFill>
              <a:schemeClr val="accent6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500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4CC8C20-933C-AB42-B4C3-D5D25F6A8009}"/>
              </a:ext>
            </a:extLst>
          </p:cNvPr>
          <p:cNvSpPr txBox="1"/>
          <p:nvPr/>
        </p:nvSpPr>
        <p:spPr>
          <a:xfrm>
            <a:off x="401287" y="1302546"/>
            <a:ext cx="141055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/>
              <a:t>Willingness To Accept (WTA)</a:t>
            </a:r>
          </a:p>
          <a:p>
            <a:endParaRPr lang="en-US" sz="1500" dirty="0"/>
          </a:p>
          <a:p>
            <a:r>
              <a:rPr lang="en-US" sz="1500" dirty="0"/>
              <a:t>Value of the property to its current owner.</a:t>
            </a:r>
          </a:p>
          <a:p>
            <a:endParaRPr lang="en-US" sz="1500" dirty="0"/>
          </a:p>
          <a:p>
            <a:r>
              <a:rPr lang="en-US" sz="1500" dirty="0"/>
              <a:t>“At what price would the landowner be willing to sell?”</a:t>
            </a:r>
          </a:p>
          <a:p>
            <a:endParaRPr lang="en-US" sz="1500" dirty="0"/>
          </a:p>
          <a:p>
            <a:r>
              <a:rPr lang="en-US" sz="1500" dirty="0"/>
              <a:t>Nobody knows that value better than the landowner.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A826CF7-9864-FEDA-80E7-F812B08D98C1}"/>
              </a:ext>
            </a:extLst>
          </p:cNvPr>
          <p:cNvSpPr txBox="1"/>
          <p:nvPr/>
        </p:nvSpPr>
        <p:spPr>
          <a:xfrm>
            <a:off x="3150758" y="1302545"/>
            <a:ext cx="3764392" cy="815191"/>
          </a:xfrm>
          <a:prstGeom prst="roundRect">
            <a:avLst>
              <a:gd name="adj" fmla="val 7498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500" b="1" dirty="0"/>
              <a:t>If WTA &lt; EFMV:</a:t>
            </a:r>
            <a:endParaRPr lang="en-US" sz="1500" dirty="0"/>
          </a:p>
          <a:p>
            <a:pPr marL="238115" indent="-238115">
              <a:buFont typeface="Arial" panose="020B0604020202020204" pitchFamily="34" charset="0"/>
              <a:buChar char="•"/>
            </a:pPr>
            <a:r>
              <a:rPr lang="en-US" sz="1500" dirty="0"/>
              <a:t>Landowner is willing to sell (puts the property on the market).</a:t>
            </a:r>
          </a:p>
        </p:txBody>
      </p:sp>
    </p:spTree>
    <p:extLst>
      <p:ext uri="{BB962C8B-B14F-4D97-AF65-F5344CB8AC3E}">
        <p14:creationId xmlns:p14="http://schemas.microsoft.com/office/powerpoint/2010/main" val="3364092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9" grpId="0" animBg="1"/>
      <p:bldP spid="11" grpId="0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erson_blue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3646" y="1602268"/>
            <a:ext cx="762000" cy="762000"/>
          </a:xfrm>
          <a:prstGeom prst="rect">
            <a:avLst/>
          </a:prstGeom>
        </p:spPr>
      </p:pic>
      <p:sp>
        <p:nvSpPr>
          <p:cNvPr id="7" name="Parallelogram 6"/>
          <p:cNvSpPr/>
          <p:nvPr/>
        </p:nvSpPr>
        <p:spPr>
          <a:xfrm>
            <a:off x="2697320" y="3800022"/>
            <a:ext cx="3832281" cy="1149684"/>
          </a:xfrm>
          <a:prstGeom prst="parallelogram">
            <a:avLst>
              <a:gd name="adj" fmla="val 104166"/>
            </a:avLst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40000"/>
                  <a:lumOff val="60000"/>
                </a:schemeClr>
              </a:gs>
            </a:gsLst>
            <a:lin ang="21120000" scaled="0"/>
          </a:gradFill>
          <a:ln>
            <a:solidFill>
              <a:schemeClr val="accent6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500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pic>
        <p:nvPicPr>
          <p:cNvPr id="4" name="Picture 3" descr="person_yellow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5613" y="3062933"/>
            <a:ext cx="762000" cy="762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5559" y="1652786"/>
            <a:ext cx="344794" cy="4391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5958" y="1735465"/>
            <a:ext cx="344794" cy="43914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5879" y="1806526"/>
            <a:ext cx="344794" cy="439141"/>
          </a:xfrm>
          <a:prstGeom prst="rect">
            <a:avLst/>
          </a:prstGeom>
        </p:spPr>
      </p:pic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Land acquisitions: voluntary ownership transfer </a:t>
            </a:r>
            <a:endParaRPr lang="en-US" sz="2333" dirty="0"/>
          </a:p>
        </p:txBody>
      </p:sp>
      <p:pic>
        <p:nvPicPr>
          <p:cNvPr id="14" name="Picture 13" descr="person_green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7970" y="3018375"/>
            <a:ext cx="762000" cy="762000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5B95442-2B22-9649-BE7B-0E7D0F7C8B41}"/>
              </a:ext>
            </a:extLst>
          </p:cNvPr>
          <p:cNvCxnSpPr>
            <a:cxnSpLocks/>
          </p:cNvCxnSpPr>
          <p:nvPr/>
        </p:nvCxnSpPr>
        <p:spPr>
          <a:xfrm flipV="1">
            <a:off x="3693192" y="2363546"/>
            <a:ext cx="942220" cy="654106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B29488E-DB8C-2245-9A17-D398FD55874C}"/>
              </a:ext>
            </a:extLst>
          </p:cNvPr>
          <p:cNvCxnSpPr/>
          <p:nvPr/>
        </p:nvCxnSpPr>
        <p:spPr>
          <a:xfrm flipV="1">
            <a:off x="3488286" y="2120059"/>
            <a:ext cx="1047193" cy="735263"/>
          </a:xfrm>
          <a:prstGeom prst="straightConnector1">
            <a:avLst/>
          </a:prstGeom>
          <a:ln w="38100" cmpd="sng">
            <a:solidFill>
              <a:srgbClr val="99B56B"/>
            </a:solidFill>
            <a:prstDash val="sysDash"/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CCD1D169-9AC5-F74E-8313-11E4421B65FA}"/>
              </a:ext>
            </a:extLst>
          </p:cNvPr>
          <p:cNvSpPr txBox="1"/>
          <p:nvPr/>
        </p:nvSpPr>
        <p:spPr>
          <a:xfrm>
            <a:off x="3726689" y="2013109"/>
            <a:ext cx="311930" cy="4513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33" dirty="0"/>
              <a:t>$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234A93C-150B-8745-A7B7-CD620789F917}"/>
              </a:ext>
            </a:extLst>
          </p:cNvPr>
          <p:cNvSpPr txBox="1"/>
          <p:nvPr/>
        </p:nvSpPr>
        <p:spPr>
          <a:xfrm>
            <a:off x="1472393" y="1512421"/>
            <a:ext cx="20256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Direct payments or income tax break (for charitable donations)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73C393A-AA84-2B4E-BD0A-817227E57C32}"/>
              </a:ext>
            </a:extLst>
          </p:cNvPr>
          <p:cNvSpPr txBox="1"/>
          <p:nvPr/>
        </p:nvSpPr>
        <p:spPr>
          <a:xfrm>
            <a:off x="6330905" y="1593006"/>
            <a:ext cx="2186791" cy="66982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67" dirty="0"/>
              <a:t>Option 1: Government becomes landowner</a:t>
            </a:r>
          </a:p>
        </p:txBody>
      </p:sp>
    </p:spTree>
    <p:extLst>
      <p:ext uri="{BB962C8B-B14F-4D97-AF65-F5344CB8AC3E}">
        <p14:creationId xmlns:p14="http://schemas.microsoft.com/office/powerpoint/2010/main" val="5692531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erson_blue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3646" y="1602268"/>
            <a:ext cx="762000" cy="762000"/>
          </a:xfrm>
          <a:prstGeom prst="rect">
            <a:avLst/>
          </a:prstGeom>
        </p:spPr>
      </p:pic>
      <p:sp>
        <p:nvSpPr>
          <p:cNvPr id="7" name="Parallelogram 6"/>
          <p:cNvSpPr/>
          <p:nvPr/>
        </p:nvSpPr>
        <p:spPr>
          <a:xfrm>
            <a:off x="2697320" y="3800022"/>
            <a:ext cx="3832281" cy="1149684"/>
          </a:xfrm>
          <a:prstGeom prst="parallelogram">
            <a:avLst>
              <a:gd name="adj" fmla="val 104166"/>
            </a:avLst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40000"/>
                  <a:lumOff val="60000"/>
                </a:schemeClr>
              </a:gs>
            </a:gsLst>
            <a:lin ang="21120000" scaled="0"/>
          </a:gradFill>
          <a:ln>
            <a:solidFill>
              <a:schemeClr val="accent6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500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pic>
        <p:nvPicPr>
          <p:cNvPr id="4" name="Picture 3" descr="person_yellow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5613" y="3062933"/>
            <a:ext cx="762000" cy="762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3932" y="3125820"/>
            <a:ext cx="344794" cy="4391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4331" y="3208499"/>
            <a:ext cx="344794" cy="43914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4252" y="3279560"/>
            <a:ext cx="344794" cy="439141"/>
          </a:xfrm>
          <a:prstGeom prst="rect">
            <a:avLst/>
          </a:prstGeom>
        </p:spPr>
      </p:pic>
      <p:pic>
        <p:nvPicPr>
          <p:cNvPr id="14" name="Picture 13" descr="person_green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7970" y="3018375"/>
            <a:ext cx="762000" cy="762000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1E9C6A4-ED65-A843-AEAC-E586975A490B}"/>
              </a:ext>
            </a:extLst>
          </p:cNvPr>
          <p:cNvCxnSpPr/>
          <p:nvPr/>
        </p:nvCxnSpPr>
        <p:spPr>
          <a:xfrm>
            <a:off x="3310040" y="3479177"/>
            <a:ext cx="3175000" cy="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B3201B7-22CE-4445-8A02-4891370C9380}"/>
              </a:ext>
            </a:extLst>
          </p:cNvPr>
          <p:cNvCxnSpPr>
            <a:cxnSpLocks/>
          </p:cNvCxnSpPr>
          <p:nvPr/>
        </p:nvCxnSpPr>
        <p:spPr>
          <a:xfrm>
            <a:off x="3310040" y="3205127"/>
            <a:ext cx="3175000" cy="3372"/>
          </a:xfrm>
          <a:prstGeom prst="straightConnector1">
            <a:avLst/>
          </a:prstGeom>
          <a:ln w="38100" cmpd="sng">
            <a:solidFill>
              <a:srgbClr val="99B56B"/>
            </a:solidFill>
            <a:prstDash val="sysDash"/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732E1EB6-9D0D-6A49-A25D-B8B3BDA2BFBB}"/>
              </a:ext>
            </a:extLst>
          </p:cNvPr>
          <p:cNvSpPr txBox="1"/>
          <p:nvPr/>
        </p:nvSpPr>
        <p:spPr>
          <a:xfrm>
            <a:off x="4879861" y="2714896"/>
            <a:ext cx="311930" cy="4513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33" dirty="0"/>
              <a:t>$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777DA1D-06EE-5441-B54F-3DBFE2A8560E}"/>
              </a:ext>
            </a:extLst>
          </p:cNvPr>
          <p:cNvCxnSpPr/>
          <p:nvPr/>
        </p:nvCxnSpPr>
        <p:spPr>
          <a:xfrm flipV="1">
            <a:off x="3488286" y="2120059"/>
            <a:ext cx="1047193" cy="735263"/>
          </a:xfrm>
          <a:prstGeom prst="straightConnector1">
            <a:avLst/>
          </a:prstGeom>
          <a:ln w="38100" cmpd="sng">
            <a:solidFill>
              <a:srgbClr val="99B56B"/>
            </a:solidFill>
            <a:prstDash val="sysDash"/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6041457D-3BFA-7445-BB63-2E3FD4E23E62}"/>
              </a:ext>
            </a:extLst>
          </p:cNvPr>
          <p:cNvSpPr txBox="1"/>
          <p:nvPr/>
        </p:nvSpPr>
        <p:spPr>
          <a:xfrm>
            <a:off x="5058290" y="2778640"/>
            <a:ext cx="165452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/>
              <a:t>Direct payments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F41546F-3E3F-0E48-8722-7CAD78F749BA}"/>
              </a:ext>
            </a:extLst>
          </p:cNvPr>
          <p:cNvSpPr txBox="1"/>
          <p:nvPr/>
        </p:nvSpPr>
        <p:spPr>
          <a:xfrm>
            <a:off x="3726689" y="2013109"/>
            <a:ext cx="311930" cy="4513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33" dirty="0"/>
              <a:t>$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0211488-3FF3-0594-1BAD-3D2B190AC7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2" name="Title 12">
            <a:extLst>
              <a:ext uri="{FF2B5EF4-FFF2-40B4-BE49-F238E27FC236}">
                <a16:creationId xmlns:a16="http://schemas.microsoft.com/office/drawing/2014/main" id="{1840A06D-AE1E-EA4B-A3AB-FAF29BB1E6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Land acquisitions: voluntary ownership transfer</a:t>
            </a:r>
            <a:endParaRPr lang="en-US" sz="2333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50DE5B4-54F6-2445-9C33-D792B316FFCE}"/>
              </a:ext>
            </a:extLst>
          </p:cNvPr>
          <p:cNvSpPr txBox="1"/>
          <p:nvPr/>
        </p:nvSpPr>
        <p:spPr>
          <a:xfrm>
            <a:off x="6330905" y="1593006"/>
            <a:ext cx="2186791" cy="66982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67" dirty="0"/>
              <a:t>Option 2: Land trust becomes landowner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6ED58C5-2D42-1E1A-0CCD-9E266CE0084C}"/>
              </a:ext>
            </a:extLst>
          </p:cNvPr>
          <p:cNvSpPr txBox="1"/>
          <p:nvPr/>
        </p:nvSpPr>
        <p:spPr>
          <a:xfrm>
            <a:off x="1472393" y="1645772"/>
            <a:ext cx="20256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Income tax break (for charitable donations)</a:t>
            </a:r>
          </a:p>
        </p:txBody>
      </p:sp>
    </p:spTree>
    <p:extLst>
      <p:ext uri="{BB962C8B-B14F-4D97-AF65-F5344CB8AC3E}">
        <p14:creationId xmlns:p14="http://schemas.microsoft.com/office/powerpoint/2010/main" val="15015841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B512A36-714E-C841-802E-5B44A1E99BF2}"/>
              </a:ext>
            </a:extLst>
          </p:cNvPr>
          <p:cNvSpPr/>
          <p:nvPr/>
        </p:nvSpPr>
        <p:spPr>
          <a:xfrm>
            <a:off x="1270000" y="0"/>
            <a:ext cx="7620000" cy="5715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ADDEB64-D6C2-DD47-9239-9E7ACC7A8304}"/>
              </a:ext>
            </a:extLst>
          </p:cNvPr>
          <p:cNvSpPr txBox="1"/>
          <p:nvPr/>
        </p:nvSpPr>
        <p:spPr>
          <a:xfrm>
            <a:off x="1528536" y="274766"/>
            <a:ext cx="7042031" cy="605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33" dirty="0"/>
              <a:t>Land Acquisitions: A Big Deal in the U.S.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2E5469E-7B7E-324D-9E6F-3D6EE7E5F6F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34767" y="4642159"/>
            <a:ext cx="3250627" cy="891348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7DA42D06-A2C2-534F-9A5D-7E7844DF6D08}"/>
              </a:ext>
            </a:extLst>
          </p:cNvPr>
          <p:cNvGraphicFramePr>
            <a:graphicFrameLocks noGrp="1"/>
          </p:cNvGraphicFramePr>
          <p:nvPr/>
        </p:nvGraphicFramePr>
        <p:xfrm>
          <a:off x="5201478" y="1131282"/>
          <a:ext cx="3369090" cy="190391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589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908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92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34638">
                <a:tc>
                  <a:txBody>
                    <a:bodyPr/>
                    <a:lstStyle/>
                    <a:p>
                      <a:r>
                        <a:rPr lang="en-US" sz="1300" baseline="0" dirty="0"/>
                        <a:t>Direct public </a:t>
                      </a:r>
                      <a:br>
                        <a:rPr lang="en-US" sz="1300" baseline="0" dirty="0"/>
                      </a:br>
                      <a:r>
                        <a:rPr lang="en-US" sz="1300" baseline="0" dirty="0"/>
                        <a:t>funding</a:t>
                      </a:r>
                      <a:endParaRPr lang="en-US" sz="900" dirty="0"/>
                    </a:p>
                  </a:txBody>
                  <a:tcPr marL="76200" marR="76200" marT="31750" marB="3175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300" dirty="0"/>
                        <a:t>≈$2.5 B/yr.</a:t>
                      </a:r>
                      <a:endParaRPr lang="en-US" sz="1000" dirty="0"/>
                    </a:p>
                  </a:txBody>
                  <a:tcPr marL="76200" marR="76200" marT="31750" marB="3175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1998-</a:t>
                      </a:r>
                      <a:br>
                        <a:rPr lang="en-US" sz="900" dirty="0"/>
                      </a:br>
                      <a:r>
                        <a:rPr lang="en-US" sz="900" dirty="0"/>
                        <a:t>2016 </a:t>
                      </a:r>
                    </a:p>
                  </a:txBody>
                  <a:tcPr marL="76200" marR="76200" marT="31750" marB="3175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4638">
                <a:tc>
                  <a:txBody>
                    <a:bodyPr/>
                    <a:lstStyle/>
                    <a:p>
                      <a:r>
                        <a:rPr lang="en-US" sz="1300" dirty="0"/>
                        <a:t>Tax deductions</a:t>
                      </a:r>
                    </a:p>
                  </a:txBody>
                  <a:tcPr marL="76200" marR="76200" marT="31750" marB="3175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300" dirty="0"/>
                        <a:t>$1</a:t>
                      </a:r>
                      <a:r>
                        <a:rPr lang="en-US" sz="2300" baseline="0" dirty="0"/>
                        <a:t> B/yr.</a:t>
                      </a:r>
                    </a:p>
                  </a:txBody>
                  <a:tcPr marL="76200" marR="76200" marT="31750" marB="3175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aseline="0" dirty="0"/>
                        <a:t>2010-</a:t>
                      </a:r>
                      <a:br>
                        <a:rPr lang="en-US" sz="900" baseline="0" dirty="0"/>
                      </a:br>
                      <a:r>
                        <a:rPr lang="en-US" sz="900" baseline="0" dirty="0"/>
                        <a:t>2012</a:t>
                      </a:r>
                      <a:endParaRPr lang="en-US" sz="900" dirty="0"/>
                    </a:p>
                  </a:txBody>
                  <a:tcPr marL="76200" marR="76200" marT="31750" marB="3175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4638">
                <a:tc>
                  <a:txBody>
                    <a:bodyPr/>
                    <a:lstStyle/>
                    <a:p>
                      <a:r>
                        <a:rPr lang="en-US" sz="1300" dirty="0"/>
                        <a:t>Private philanthropy</a:t>
                      </a:r>
                    </a:p>
                  </a:txBody>
                  <a:tcPr marL="76200" marR="76200" marT="31750" marB="3175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300" dirty="0"/>
                        <a:t>≈$1 </a:t>
                      </a:r>
                      <a:r>
                        <a:rPr lang="en-US" sz="2300" baseline="0" dirty="0"/>
                        <a:t>B/yr. </a:t>
                      </a:r>
                      <a:endParaRPr lang="en-US" sz="1000" dirty="0"/>
                    </a:p>
                  </a:txBody>
                  <a:tcPr marL="76200" marR="76200" marT="31750" marB="3175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aseline="0" dirty="0"/>
                        <a:t>2011</a:t>
                      </a:r>
                      <a:endParaRPr lang="en-US" sz="900" dirty="0"/>
                    </a:p>
                  </a:txBody>
                  <a:tcPr marL="76200" marR="76200" marT="31750" marB="3175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35888134-C3A6-0B4A-8C66-3261DF75CE68}"/>
              </a:ext>
            </a:extLst>
          </p:cNvPr>
          <p:cNvGraphicFramePr>
            <a:graphicFrameLocks/>
          </p:cNvGraphicFramePr>
          <p:nvPr/>
        </p:nvGraphicFramePr>
        <p:xfrm>
          <a:off x="5073196" y="3400872"/>
          <a:ext cx="3497371" cy="15417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DE371793-9842-0A4C-8CA9-9B9A7E72434A}"/>
              </a:ext>
            </a:extLst>
          </p:cNvPr>
          <p:cNvSpPr txBox="1"/>
          <p:nvPr/>
        </p:nvSpPr>
        <p:spPr>
          <a:xfrm>
            <a:off x="5881403" y="5087834"/>
            <a:ext cx="2471115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33" i="1" dirty="0"/>
              <a:t>Direct Public Funding 1998-2016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E23CBA0-43FD-594D-B88A-C4F51D9178A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42686" y="3349481"/>
            <a:ext cx="1634788" cy="1292678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98C8F75F-C12C-2548-A685-ED2DF7A4403C}"/>
              </a:ext>
            </a:extLst>
          </p:cNvPr>
          <p:cNvGrpSpPr/>
          <p:nvPr/>
        </p:nvGrpSpPr>
        <p:grpSpPr>
          <a:xfrm>
            <a:off x="1617724" y="1116822"/>
            <a:ext cx="3074586" cy="1881722"/>
            <a:chOff x="464286" y="669073"/>
            <a:chExt cx="8232564" cy="5038531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EE753BAB-5832-3546-93E7-78A3F42D017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4286" y="710036"/>
              <a:ext cx="8232564" cy="4997568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8914D40-B791-6D49-AEDA-36D3716AE8BC}"/>
                </a:ext>
              </a:extLst>
            </p:cNvPr>
            <p:cNvSpPr/>
            <p:nvPr/>
          </p:nvSpPr>
          <p:spPr>
            <a:xfrm>
              <a:off x="3755235" y="669073"/>
              <a:ext cx="2444317" cy="3959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</p:grpSp>
    </p:spTree>
    <p:extLst>
      <p:ext uri="{BB962C8B-B14F-4D97-AF65-F5344CB8AC3E}">
        <p14:creationId xmlns:p14="http://schemas.microsoft.com/office/powerpoint/2010/main" val="2851583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C301EF0-5741-BC89-6CB6-58BB0CA264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70" dirty="0"/>
              <a:t>Analytical framework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8277806-951A-2544-8955-40768B459F21}"/>
              </a:ext>
            </a:extLst>
          </p:cNvPr>
          <p:cNvSpPr txBox="1"/>
          <p:nvPr/>
        </p:nvSpPr>
        <p:spPr>
          <a:xfrm>
            <a:off x="3881704" y="1668244"/>
            <a:ext cx="235365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solidFill>
                  <a:srgbClr val="C00000"/>
                </a:solidFill>
              </a:rPr>
              <a:t>Rights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F0B6F4-23D7-BC44-8795-77ACAAEF0148}"/>
              </a:ext>
            </a:extLst>
          </p:cNvPr>
          <p:cNvSpPr txBox="1"/>
          <p:nvPr/>
        </p:nvSpPr>
        <p:spPr>
          <a:xfrm>
            <a:off x="4169065" y="1319326"/>
            <a:ext cx="1805239" cy="348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7" b="1" dirty="0"/>
              <a:t>Property or Land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91BBEA6-5454-D546-83A0-4A945464072E}"/>
              </a:ext>
            </a:extLst>
          </p:cNvPr>
          <p:cNvSpPr txBox="1"/>
          <p:nvPr/>
        </p:nvSpPr>
        <p:spPr>
          <a:xfrm>
            <a:off x="3799213" y="2750214"/>
            <a:ext cx="2544943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/>
              <a:t>Definition</a:t>
            </a:r>
            <a:r>
              <a:rPr lang="en-US" sz="1500" dirty="0"/>
              <a:t>: Which right(s)?</a:t>
            </a:r>
          </a:p>
          <a:p>
            <a:pPr algn="ctr"/>
            <a:endParaRPr lang="en-US" sz="1500" dirty="0"/>
          </a:p>
          <a:p>
            <a:pPr algn="ctr"/>
            <a:r>
              <a:rPr lang="en-US" sz="1500" b="1" dirty="0"/>
              <a:t>Allocation</a:t>
            </a:r>
            <a:r>
              <a:rPr lang="en-US" sz="1500" dirty="0"/>
              <a:t>: Who has it? </a:t>
            </a:r>
            <a:br>
              <a:rPr lang="en-US" sz="1500" dirty="0"/>
            </a:br>
            <a:r>
              <a:rPr lang="en-US" sz="1500" dirty="0"/>
              <a:t>Who decides?</a:t>
            </a:r>
          </a:p>
          <a:p>
            <a:pPr algn="ctr"/>
            <a:endParaRPr lang="en-US" sz="1500" dirty="0"/>
          </a:p>
          <a:p>
            <a:pPr algn="ctr"/>
            <a:r>
              <a:rPr lang="en-US" sz="1500" b="1" dirty="0"/>
              <a:t>Enforcement</a:t>
            </a:r>
            <a:r>
              <a:rPr lang="en-US" sz="1500" dirty="0"/>
              <a:t>: </a:t>
            </a:r>
            <a:br>
              <a:rPr lang="en-US" sz="1500" dirty="0"/>
            </a:br>
            <a:r>
              <a:rPr lang="en-US" sz="1500" dirty="0"/>
              <a:t>Who guarantees it?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B0FC723-6256-A64F-9DA7-A2973D633905}"/>
              </a:ext>
            </a:extLst>
          </p:cNvPr>
          <p:cNvSpPr txBox="1"/>
          <p:nvPr/>
        </p:nvSpPr>
        <p:spPr>
          <a:xfrm>
            <a:off x="6929898" y="1665824"/>
            <a:ext cx="2353656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67" b="1" dirty="0"/>
              <a:t>(Ex)change </a:t>
            </a:r>
            <a:br>
              <a:rPr lang="en-US" sz="2667" b="1" dirty="0"/>
            </a:br>
            <a:r>
              <a:rPr lang="en-US" sz="2667" b="1" dirty="0"/>
              <a:t>of Rights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E5706E4-866D-DC49-BEE4-85AB6488D632}"/>
              </a:ext>
            </a:extLst>
          </p:cNvPr>
          <p:cNvSpPr txBox="1"/>
          <p:nvPr/>
        </p:nvSpPr>
        <p:spPr>
          <a:xfrm>
            <a:off x="624611" y="1665824"/>
            <a:ext cx="2353656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67" b="1" dirty="0"/>
              <a:t>Conflict of Interest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A2E9927-92C4-5441-ACA2-A61E43EE9803}"/>
              </a:ext>
            </a:extLst>
          </p:cNvPr>
          <p:cNvCxnSpPr>
            <a:cxnSpLocks/>
          </p:cNvCxnSpPr>
          <p:nvPr/>
        </p:nvCxnSpPr>
        <p:spPr>
          <a:xfrm>
            <a:off x="3346220" y="2116729"/>
            <a:ext cx="594652" cy="5533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AADA1F6-3BC5-824A-A4CE-A71264811E70}"/>
              </a:ext>
            </a:extLst>
          </p:cNvPr>
          <p:cNvCxnSpPr>
            <a:cxnSpLocks/>
          </p:cNvCxnSpPr>
          <p:nvPr/>
        </p:nvCxnSpPr>
        <p:spPr>
          <a:xfrm flipV="1">
            <a:off x="6148709" y="2119495"/>
            <a:ext cx="602968" cy="1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B5785C5F-D319-C441-9C93-CFC34314B732}"/>
              </a:ext>
            </a:extLst>
          </p:cNvPr>
          <p:cNvSpPr txBox="1"/>
          <p:nvPr/>
        </p:nvSpPr>
        <p:spPr>
          <a:xfrm>
            <a:off x="7333264" y="2661867"/>
            <a:ext cx="174315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/>
              <a:t>Trade / Purchase</a:t>
            </a:r>
            <a:r>
              <a:rPr lang="en-US" sz="1500" dirty="0"/>
              <a:t>: Who wants it?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274F850-A262-C342-8FC6-436755F3156A}"/>
              </a:ext>
            </a:extLst>
          </p:cNvPr>
          <p:cNvSpPr/>
          <p:nvPr/>
        </p:nvSpPr>
        <p:spPr>
          <a:xfrm>
            <a:off x="870226" y="2203465"/>
            <a:ext cx="250690" cy="250689"/>
          </a:xfrm>
          <a:prstGeom prst="ellipse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67" b="1" dirty="0"/>
              <a:t>1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49E158B-65B3-4740-B288-9A394923CB70}"/>
              </a:ext>
            </a:extLst>
          </p:cNvPr>
          <p:cNvSpPr/>
          <p:nvPr/>
        </p:nvSpPr>
        <p:spPr>
          <a:xfrm>
            <a:off x="3599130" y="2775013"/>
            <a:ext cx="250690" cy="250689"/>
          </a:xfrm>
          <a:prstGeom prst="ellipse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67" b="1" dirty="0"/>
              <a:t>2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60AD8CB-4F41-4D4E-9862-2365E8835FEE}"/>
              </a:ext>
            </a:extLst>
          </p:cNvPr>
          <p:cNvSpPr/>
          <p:nvPr/>
        </p:nvSpPr>
        <p:spPr>
          <a:xfrm>
            <a:off x="3603428" y="4029522"/>
            <a:ext cx="250690" cy="250689"/>
          </a:xfrm>
          <a:prstGeom prst="ellipse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67" b="1" dirty="0"/>
              <a:t>4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C53B633C-6D51-FB4F-8C59-72A7E3D82DAC}"/>
              </a:ext>
            </a:extLst>
          </p:cNvPr>
          <p:cNvSpPr/>
          <p:nvPr/>
        </p:nvSpPr>
        <p:spPr>
          <a:xfrm>
            <a:off x="3599130" y="3326561"/>
            <a:ext cx="250690" cy="250689"/>
          </a:xfrm>
          <a:prstGeom prst="ellipse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67" b="1" dirty="0"/>
              <a:t>3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2F8DE7AB-69F9-B34C-8FE2-A3447E81AE72}"/>
              </a:ext>
            </a:extLst>
          </p:cNvPr>
          <p:cNvSpPr/>
          <p:nvPr/>
        </p:nvSpPr>
        <p:spPr>
          <a:xfrm>
            <a:off x="7082573" y="2805118"/>
            <a:ext cx="250690" cy="250689"/>
          </a:xfrm>
          <a:prstGeom prst="ellipse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67" b="1" dirty="0"/>
              <a:t>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E335FFD-4E05-1D4D-B38B-413B2BE11C6C}"/>
              </a:ext>
            </a:extLst>
          </p:cNvPr>
          <p:cNvSpPr txBox="1"/>
          <p:nvPr/>
        </p:nvSpPr>
        <p:spPr>
          <a:xfrm>
            <a:off x="870226" y="4510134"/>
            <a:ext cx="1852958" cy="707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33" dirty="0">
                <a:solidFill>
                  <a:schemeClr val="accent5">
                    <a:lumMod val="75000"/>
                  </a:schemeClr>
                </a:solidFill>
              </a:rPr>
              <a:t>If there’s no conflict of interest, you don’t need rights (or conservation).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4C7D376-B191-734E-A406-7B2416814886}"/>
              </a:ext>
            </a:extLst>
          </p:cNvPr>
          <p:cNvSpPr txBox="1"/>
          <p:nvPr/>
        </p:nvSpPr>
        <p:spPr>
          <a:xfrm>
            <a:off x="925131" y="2734802"/>
            <a:ext cx="1743148" cy="707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33" dirty="0"/>
              <a:t>Between people and their desired resource uses and benefits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F9955D4-E7DE-DC49-A351-3CE3A395D82C}"/>
              </a:ext>
            </a:extLst>
          </p:cNvPr>
          <p:cNvSpPr txBox="1"/>
          <p:nvPr/>
        </p:nvSpPr>
        <p:spPr>
          <a:xfrm>
            <a:off x="7016555" y="4510134"/>
            <a:ext cx="2180342" cy="707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33" dirty="0">
                <a:solidFill>
                  <a:schemeClr val="accent5">
                    <a:lumMod val="75000"/>
                  </a:schemeClr>
                </a:solidFill>
              </a:rPr>
              <a:t>Definition, allocation, and enforcement of rights are preconditions for their trade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270266B-75AE-0D48-81F8-066A118CD7F5}"/>
              </a:ext>
            </a:extLst>
          </p:cNvPr>
          <p:cNvSpPr txBox="1"/>
          <p:nvPr/>
        </p:nvSpPr>
        <p:spPr>
          <a:xfrm>
            <a:off x="3754454" y="4715255"/>
            <a:ext cx="2480906" cy="502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33" dirty="0">
                <a:solidFill>
                  <a:schemeClr val="accent5">
                    <a:lumMod val="75000"/>
                  </a:schemeClr>
                </a:solidFill>
              </a:rPr>
              <a:t>Rights only exist if someone is ready and able to enforce them</a:t>
            </a:r>
          </a:p>
        </p:txBody>
      </p:sp>
    </p:spTree>
    <p:extLst>
      <p:ext uri="{BB962C8B-B14F-4D97-AF65-F5344CB8AC3E}">
        <p14:creationId xmlns:p14="http://schemas.microsoft.com/office/powerpoint/2010/main" val="3467459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4" grpId="0"/>
      <p:bldP spid="15" grpId="0" animBg="1"/>
      <p:bldP spid="16" grpId="0" animBg="1"/>
      <p:bldP spid="17" grpId="0" animBg="1"/>
      <p:bldP spid="18" grpId="0" animBg="1"/>
      <p:bldP spid="19" grpId="0" animBg="1"/>
      <p:bldP spid="25" grpId="0"/>
      <p:bldP spid="27" grpId="0"/>
      <p:bldP spid="29" grpId="0"/>
      <p:bldP spid="3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98D99DA-A660-D947-8EFA-8943BD88BFB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"/>
            <a:ext cx="10160000" cy="5714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0A73685-6BDE-0E42-A648-1439441C28C4}"/>
              </a:ext>
            </a:extLst>
          </p:cNvPr>
          <p:cNvSpPr txBox="1"/>
          <p:nvPr/>
        </p:nvSpPr>
        <p:spPr>
          <a:xfrm>
            <a:off x="5743575" y="4694258"/>
            <a:ext cx="4110119" cy="78319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n w="3175">
                  <a:noFill/>
                </a:ln>
                <a:solidFill>
                  <a:sysClr val="windowText" lastClr="000000"/>
                </a:solidFill>
              </a:rPr>
              <a:t>Wind Wolves Preserve, ~28,000 ha</a:t>
            </a:r>
          </a:p>
          <a:p>
            <a:pPr algn="ctr"/>
            <a:r>
              <a:rPr lang="en-US" sz="2000" dirty="0">
                <a:ln w="3175">
                  <a:noFill/>
                </a:ln>
                <a:solidFill>
                  <a:sysClr val="windowText" lastClr="000000"/>
                </a:solidFill>
              </a:rPr>
              <a:t>1996, The Wildlands Conservancy</a:t>
            </a:r>
          </a:p>
        </p:txBody>
      </p:sp>
    </p:spTree>
    <p:extLst>
      <p:ext uri="{BB962C8B-B14F-4D97-AF65-F5344CB8AC3E}">
        <p14:creationId xmlns:p14="http://schemas.microsoft.com/office/powerpoint/2010/main" val="4900615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erson_blue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3646" y="1602269"/>
            <a:ext cx="762000" cy="762000"/>
          </a:xfrm>
          <a:prstGeom prst="rect">
            <a:avLst/>
          </a:prstGeom>
        </p:spPr>
      </p:pic>
      <p:pic>
        <p:nvPicPr>
          <p:cNvPr id="4" name="Picture 3" descr="person_yellow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5613" y="3062934"/>
            <a:ext cx="762000" cy="762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3757" y="3125820"/>
            <a:ext cx="344794" cy="4391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4156" y="3208500"/>
            <a:ext cx="344794" cy="43914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5879" y="1711851"/>
            <a:ext cx="344794" cy="439141"/>
          </a:xfrm>
          <a:prstGeom prst="rect">
            <a:avLst/>
          </a:prstGeom>
        </p:spPr>
      </p:pic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aseline="0" dirty="0"/>
              <a:t>Conservation easement: partial right transfer</a:t>
            </a:r>
            <a:endParaRPr lang="en-US" dirty="0"/>
          </a:p>
        </p:txBody>
      </p:sp>
      <p:pic>
        <p:nvPicPr>
          <p:cNvPr id="15" name="Picture 14" descr="person_green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7970" y="3018376"/>
            <a:ext cx="762000" cy="762000"/>
          </a:xfrm>
          <a:prstGeom prst="rect">
            <a:avLst/>
          </a:prstGeom>
        </p:spPr>
      </p:pic>
      <p:cxnSp>
        <p:nvCxnSpPr>
          <p:cNvPr id="17" name="Straight Arrow Connector 16"/>
          <p:cNvCxnSpPr/>
          <p:nvPr/>
        </p:nvCxnSpPr>
        <p:spPr>
          <a:xfrm flipV="1">
            <a:off x="3488286" y="2120059"/>
            <a:ext cx="1047193" cy="735263"/>
          </a:xfrm>
          <a:prstGeom prst="straightConnector1">
            <a:avLst/>
          </a:prstGeom>
          <a:ln w="38100" cmpd="sng">
            <a:solidFill>
              <a:srgbClr val="99B56B"/>
            </a:solidFill>
            <a:prstDash val="sysDash"/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726689" y="2013109"/>
            <a:ext cx="311930" cy="4513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33" dirty="0"/>
              <a:t>$</a:t>
            </a:r>
          </a:p>
        </p:txBody>
      </p:sp>
      <p:sp>
        <p:nvSpPr>
          <p:cNvPr id="20" name="Parallelogram 19">
            <a:extLst>
              <a:ext uri="{FF2B5EF4-FFF2-40B4-BE49-F238E27FC236}">
                <a16:creationId xmlns:a16="http://schemas.microsoft.com/office/drawing/2014/main" id="{39B91D6D-429C-5A41-A5CE-1490184BB4B3}"/>
              </a:ext>
            </a:extLst>
          </p:cNvPr>
          <p:cNvSpPr/>
          <p:nvPr/>
        </p:nvSpPr>
        <p:spPr>
          <a:xfrm>
            <a:off x="2697320" y="3800023"/>
            <a:ext cx="3832281" cy="1149684"/>
          </a:xfrm>
          <a:prstGeom prst="parallelogram">
            <a:avLst>
              <a:gd name="adj" fmla="val 104166"/>
            </a:avLst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40000"/>
                  <a:lumOff val="60000"/>
                </a:schemeClr>
              </a:gs>
            </a:gsLst>
            <a:lin ang="21120000" scaled="0"/>
          </a:gradFill>
          <a:ln>
            <a:solidFill>
              <a:schemeClr val="accent6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500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5DC9196B-8FE7-F747-B095-DF4007D083A6}"/>
              </a:ext>
            </a:extLst>
          </p:cNvPr>
          <p:cNvCxnSpPr>
            <a:cxnSpLocks/>
          </p:cNvCxnSpPr>
          <p:nvPr/>
        </p:nvCxnSpPr>
        <p:spPr>
          <a:xfrm flipV="1">
            <a:off x="3693192" y="2363546"/>
            <a:ext cx="942220" cy="654106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E5BECCF9-7422-0144-BFE1-86CFE91DB67F}"/>
              </a:ext>
            </a:extLst>
          </p:cNvPr>
          <p:cNvSpPr txBox="1"/>
          <p:nvPr/>
        </p:nvSpPr>
        <p:spPr>
          <a:xfrm>
            <a:off x="1420697" y="1407670"/>
            <a:ext cx="21867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Direct payments, reduced property taxes, and/or income tax break (for charitable donations)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912CEBE-0B78-D243-A073-94E3A5B3A076}"/>
              </a:ext>
            </a:extLst>
          </p:cNvPr>
          <p:cNvSpPr txBox="1"/>
          <p:nvPr/>
        </p:nvSpPr>
        <p:spPr>
          <a:xfrm>
            <a:off x="6330905" y="1593006"/>
            <a:ext cx="2186791" cy="66982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67" dirty="0"/>
              <a:t>Option 1: Government receives the easement</a:t>
            </a:r>
          </a:p>
        </p:txBody>
      </p:sp>
    </p:spTree>
    <p:extLst>
      <p:ext uri="{BB962C8B-B14F-4D97-AF65-F5344CB8AC3E}">
        <p14:creationId xmlns:p14="http://schemas.microsoft.com/office/powerpoint/2010/main" val="3605945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erson_blue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3646" y="1602269"/>
            <a:ext cx="762000" cy="762000"/>
          </a:xfrm>
          <a:prstGeom prst="rect">
            <a:avLst/>
          </a:prstGeom>
        </p:spPr>
      </p:pic>
      <p:pic>
        <p:nvPicPr>
          <p:cNvPr id="4" name="Picture 3" descr="person_yellow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5613" y="3062934"/>
            <a:ext cx="762000" cy="762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3757" y="3125820"/>
            <a:ext cx="344794" cy="4391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4156" y="3208500"/>
            <a:ext cx="344794" cy="43914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2849" y="3123595"/>
            <a:ext cx="344794" cy="439141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>
            <a:off x="3844299" y="3480134"/>
            <a:ext cx="2707105" cy="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person_green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7970" y="3018376"/>
            <a:ext cx="762000" cy="762000"/>
          </a:xfrm>
          <a:prstGeom prst="rect">
            <a:avLst/>
          </a:prstGeom>
        </p:spPr>
      </p:pic>
      <p:cxnSp>
        <p:nvCxnSpPr>
          <p:cNvPr id="16" name="Straight Arrow Connector 15"/>
          <p:cNvCxnSpPr/>
          <p:nvPr/>
        </p:nvCxnSpPr>
        <p:spPr>
          <a:xfrm>
            <a:off x="3871514" y="3205127"/>
            <a:ext cx="2635807" cy="0"/>
          </a:xfrm>
          <a:prstGeom prst="straightConnector1">
            <a:avLst/>
          </a:prstGeom>
          <a:ln w="38100" cmpd="sng">
            <a:solidFill>
              <a:srgbClr val="99B56B"/>
            </a:solidFill>
            <a:prstDash val="sysDash"/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3488286" y="2120059"/>
            <a:ext cx="1047193" cy="735263"/>
          </a:xfrm>
          <a:prstGeom prst="straightConnector1">
            <a:avLst/>
          </a:prstGeom>
          <a:ln w="38100" cmpd="sng">
            <a:solidFill>
              <a:srgbClr val="99B56B"/>
            </a:solidFill>
            <a:prstDash val="sysDash"/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5114777" y="2688216"/>
            <a:ext cx="311930" cy="4513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33" dirty="0"/>
              <a:t>$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726689" y="2013109"/>
            <a:ext cx="311930" cy="4513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33" dirty="0"/>
              <a:t>$</a:t>
            </a:r>
          </a:p>
        </p:txBody>
      </p:sp>
      <p:sp>
        <p:nvSpPr>
          <p:cNvPr id="20" name="Parallelogram 19">
            <a:extLst>
              <a:ext uri="{FF2B5EF4-FFF2-40B4-BE49-F238E27FC236}">
                <a16:creationId xmlns:a16="http://schemas.microsoft.com/office/drawing/2014/main" id="{39B91D6D-429C-5A41-A5CE-1490184BB4B3}"/>
              </a:ext>
            </a:extLst>
          </p:cNvPr>
          <p:cNvSpPr/>
          <p:nvPr/>
        </p:nvSpPr>
        <p:spPr>
          <a:xfrm>
            <a:off x="2697320" y="3800023"/>
            <a:ext cx="3832281" cy="1149684"/>
          </a:xfrm>
          <a:prstGeom prst="parallelogram">
            <a:avLst>
              <a:gd name="adj" fmla="val 104166"/>
            </a:avLst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40000"/>
                  <a:lumOff val="60000"/>
                </a:schemeClr>
              </a:gs>
            </a:gsLst>
            <a:lin ang="21120000" scaled="0"/>
          </a:gradFill>
          <a:ln>
            <a:solidFill>
              <a:schemeClr val="accent6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500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9D1B6EF-653C-6342-89FB-8622232D76C2}"/>
              </a:ext>
            </a:extLst>
          </p:cNvPr>
          <p:cNvSpPr txBox="1"/>
          <p:nvPr/>
        </p:nvSpPr>
        <p:spPr>
          <a:xfrm>
            <a:off x="984083" y="1602534"/>
            <a:ext cx="23200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Reduced property taxes, and/or income tax break (for charitable donations)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BEBE67A-8D36-7F4F-9832-8B219D30085A}"/>
              </a:ext>
            </a:extLst>
          </p:cNvPr>
          <p:cNvSpPr txBox="1"/>
          <p:nvPr/>
        </p:nvSpPr>
        <p:spPr>
          <a:xfrm>
            <a:off x="5229413" y="2758898"/>
            <a:ext cx="169363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/>
              <a:t>Direct payments</a:t>
            </a:r>
          </a:p>
        </p:txBody>
      </p:sp>
      <p:sp>
        <p:nvSpPr>
          <p:cNvPr id="23" name="Title 12">
            <a:extLst>
              <a:ext uri="{FF2B5EF4-FFF2-40B4-BE49-F238E27FC236}">
                <a16:creationId xmlns:a16="http://schemas.microsoft.com/office/drawing/2014/main" id="{FE874B82-94C9-5B43-A67B-5DD24C499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aseline="0" dirty="0"/>
              <a:t>Conservation easement: partial right transfer</a:t>
            </a:r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39EE73D-B460-994C-AC96-922DEBA0211D}"/>
              </a:ext>
            </a:extLst>
          </p:cNvPr>
          <p:cNvSpPr txBox="1"/>
          <p:nvPr/>
        </p:nvSpPr>
        <p:spPr>
          <a:xfrm>
            <a:off x="6330905" y="1593006"/>
            <a:ext cx="2186791" cy="66982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67" dirty="0"/>
              <a:t>Option 2: Land trust receives the easement</a:t>
            </a:r>
          </a:p>
        </p:txBody>
      </p:sp>
    </p:spTree>
    <p:extLst>
      <p:ext uri="{BB962C8B-B14F-4D97-AF65-F5344CB8AC3E}">
        <p14:creationId xmlns:p14="http://schemas.microsoft.com/office/powerpoint/2010/main" val="9318640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BEF054B-0582-D543-AA30-5DF254CFF7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711" b="6118"/>
          <a:stretch/>
        </p:blipFill>
        <p:spPr>
          <a:xfrm>
            <a:off x="0" y="33670"/>
            <a:ext cx="10160000" cy="5659243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35FCDF6-AB3C-6F4F-8111-F29CD1182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3688" y="179248"/>
            <a:ext cx="2857499" cy="67800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en-US" sz="1800" b="0" dirty="0"/>
              <a:t>National Conservation Easement Database (NCED)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BDE944-9500-7849-83B5-D9AE93533861}"/>
              </a:ext>
            </a:extLst>
          </p:cNvPr>
          <p:cNvSpPr txBox="1"/>
          <p:nvPr/>
        </p:nvSpPr>
        <p:spPr>
          <a:xfrm>
            <a:off x="300038" y="5003839"/>
            <a:ext cx="5757862" cy="38599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67" dirty="0"/>
              <a:t>201,525 conservation easements, 33,527,688 acres (Oct 2022)</a:t>
            </a:r>
          </a:p>
        </p:txBody>
      </p:sp>
    </p:spTree>
    <p:extLst>
      <p:ext uri="{BB962C8B-B14F-4D97-AF65-F5344CB8AC3E}">
        <p14:creationId xmlns:p14="http://schemas.microsoft.com/office/powerpoint/2010/main" val="4623639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C8968C5-CE0F-8342-B2E3-7E05310FE05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2388" y="2068437"/>
            <a:ext cx="4858587" cy="326958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D6F9D93-FE8A-4541-AC2E-E42B47BCABA2}"/>
              </a:ext>
            </a:extLst>
          </p:cNvPr>
          <p:cNvSpPr/>
          <p:nvPr/>
        </p:nvSpPr>
        <p:spPr>
          <a:xfrm>
            <a:off x="5851877" y="4689921"/>
            <a:ext cx="3635024" cy="5025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33" dirty="0"/>
              <a:t>https://</a:t>
            </a:r>
            <a:r>
              <a:rPr lang="en-US" sz="1333" dirty="0" err="1"/>
              <a:t>www.propublica.org</a:t>
            </a:r>
            <a:r>
              <a:rPr lang="en-US" sz="1333" dirty="0"/>
              <a:t>/article/conservation-easements-the-billion-dollar-loophole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9A9B73C-6F09-6447-A517-9740229A190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388" y="307251"/>
            <a:ext cx="6469900" cy="1598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6757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75C0AB-EBE8-FC46-AACA-20487FDC8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333" dirty="0"/>
              <a:t>Appraising conservation easements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8142EA6-E938-1149-95D1-577DB7A91362}"/>
              </a:ext>
            </a:extLst>
          </p:cNvPr>
          <p:cNvSpPr/>
          <p:nvPr/>
        </p:nvSpPr>
        <p:spPr>
          <a:xfrm>
            <a:off x="4096853" y="2226337"/>
            <a:ext cx="690283" cy="21168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50" dirty="0"/>
              <a:t>$</a:t>
            </a:r>
            <a:endParaRPr lang="en-US" sz="1125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E7C62593-BF10-4441-AD47-F43CC68211C9}"/>
              </a:ext>
            </a:extLst>
          </p:cNvPr>
          <p:cNvSpPr/>
          <p:nvPr/>
        </p:nvSpPr>
        <p:spPr>
          <a:xfrm>
            <a:off x="5285487" y="3318796"/>
            <a:ext cx="690283" cy="10309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50" dirty="0"/>
              <a:t>$</a:t>
            </a:r>
            <a:endParaRPr lang="en-US" sz="1125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91F53DF-D3F2-2840-A4BF-CE1E684AE821}"/>
              </a:ext>
            </a:extLst>
          </p:cNvPr>
          <p:cNvSpPr txBox="1"/>
          <p:nvPr/>
        </p:nvSpPr>
        <p:spPr>
          <a:xfrm>
            <a:off x="3785837" y="4435340"/>
            <a:ext cx="125244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/>
              <a:t>Fair market value without restriction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0B8241D-EF5C-B24F-A8D1-5D5FA91C6BAF}"/>
              </a:ext>
            </a:extLst>
          </p:cNvPr>
          <p:cNvSpPr txBox="1"/>
          <p:nvPr/>
        </p:nvSpPr>
        <p:spPr>
          <a:xfrm>
            <a:off x="5038284" y="4435339"/>
            <a:ext cx="118468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/>
              <a:t>Fair market value with restriction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59AF8A0-D841-544C-B9F9-339225EFFAE7}"/>
              </a:ext>
            </a:extLst>
          </p:cNvPr>
          <p:cNvSpPr/>
          <p:nvPr/>
        </p:nvSpPr>
        <p:spPr>
          <a:xfrm>
            <a:off x="5285487" y="2226336"/>
            <a:ext cx="690283" cy="109245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50" dirty="0">
                <a:solidFill>
                  <a:schemeClr val="accent3">
                    <a:lumMod val="50000"/>
                  </a:schemeClr>
                </a:solidFill>
              </a:rPr>
              <a:t>CE Value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24B7F45F-C698-E442-8F74-49CCA8A377AA}"/>
              </a:ext>
            </a:extLst>
          </p:cNvPr>
          <p:cNvGrpSpPr/>
          <p:nvPr/>
        </p:nvGrpSpPr>
        <p:grpSpPr>
          <a:xfrm>
            <a:off x="6139282" y="1607225"/>
            <a:ext cx="398052" cy="2587160"/>
            <a:chOff x="4582429" y="1632296"/>
            <a:chExt cx="636883" cy="4139456"/>
          </a:xfrm>
        </p:grpSpPr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E060E1D8-4F83-BD46-8A5A-D9EA17F7F75B}"/>
                </a:ext>
              </a:extLst>
            </p:cNvPr>
            <p:cNvSpPr/>
            <p:nvPr/>
          </p:nvSpPr>
          <p:spPr>
            <a:xfrm>
              <a:off x="5047687" y="3790983"/>
              <a:ext cx="165308" cy="16530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A9A7445C-934D-6A47-B836-EBCB5FB91FF1}"/>
                </a:ext>
              </a:extLst>
            </p:cNvPr>
            <p:cNvSpPr/>
            <p:nvPr/>
          </p:nvSpPr>
          <p:spPr>
            <a:xfrm>
              <a:off x="5047687" y="1632296"/>
              <a:ext cx="165308" cy="16530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26318218-F1A9-C34A-A4CE-FF2D0B74EB46}"/>
                </a:ext>
              </a:extLst>
            </p:cNvPr>
            <p:cNvSpPr/>
            <p:nvPr/>
          </p:nvSpPr>
          <p:spPr>
            <a:xfrm>
              <a:off x="5047687" y="3082984"/>
              <a:ext cx="165308" cy="16530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E6B76B86-DEE7-784B-8E3C-1921F1439C88}"/>
                </a:ext>
              </a:extLst>
            </p:cNvPr>
            <p:cNvSpPr/>
            <p:nvPr/>
          </p:nvSpPr>
          <p:spPr>
            <a:xfrm>
              <a:off x="5047687" y="5111385"/>
              <a:ext cx="165308" cy="16530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8FB23DF6-EB75-D541-A853-553A1221A726}"/>
                </a:ext>
              </a:extLst>
            </p:cNvPr>
            <p:cNvSpPr/>
            <p:nvPr/>
          </p:nvSpPr>
          <p:spPr>
            <a:xfrm>
              <a:off x="5054004" y="5606444"/>
              <a:ext cx="165308" cy="16530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6707F556-A9DD-6248-937E-E692B59353D5}"/>
                </a:ext>
              </a:extLst>
            </p:cNvPr>
            <p:cNvSpPr/>
            <p:nvPr/>
          </p:nvSpPr>
          <p:spPr>
            <a:xfrm>
              <a:off x="5047687" y="2446599"/>
              <a:ext cx="165308" cy="16530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47" name="Left Brace 46">
              <a:extLst>
                <a:ext uri="{FF2B5EF4-FFF2-40B4-BE49-F238E27FC236}">
                  <a16:creationId xmlns:a16="http://schemas.microsoft.com/office/drawing/2014/main" id="{1F8417AF-CDE3-9740-995C-4CBF8E762E9B}"/>
                </a:ext>
              </a:extLst>
            </p:cNvPr>
            <p:cNvSpPr/>
            <p:nvPr/>
          </p:nvSpPr>
          <p:spPr>
            <a:xfrm>
              <a:off x="4582429" y="1662776"/>
              <a:ext cx="302260" cy="4108976"/>
            </a:xfrm>
            <a:prstGeom prst="leftBrace">
              <a:avLst>
                <a:gd name="adj1" fmla="val 8333"/>
                <a:gd name="adj2" fmla="val 65637"/>
              </a:avLst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</p:grp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A43DC676-95A1-9743-91E6-FDFE232EEFAD}"/>
              </a:ext>
            </a:extLst>
          </p:cNvPr>
          <p:cNvCxnSpPr/>
          <p:nvPr/>
        </p:nvCxnSpPr>
        <p:spPr>
          <a:xfrm>
            <a:off x="4003209" y="1690491"/>
            <a:ext cx="0" cy="1062234"/>
          </a:xfrm>
          <a:prstGeom prst="straightConnector1">
            <a:avLst/>
          </a:prstGeom>
          <a:ln w="34925">
            <a:solidFill>
              <a:srgbClr val="FF0000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9" name="Group 48">
            <a:extLst>
              <a:ext uri="{FF2B5EF4-FFF2-40B4-BE49-F238E27FC236}">
                <a16:creationId xmlns:a16="http://schemas.microsoft.com/office/drawing/2014/main" id="{4071E715-AEC6-0240-A5AC-649A3E71AB2B}"/>
              </a:ext>
            </a:extLst>
          </p:cNvPr>
          <p:cNvGrpSpPr/>
          <p:nvPr/>
        </p:nvGrpSpPr>
        <p:grpSpPr>
          <a:xfrm>
            <a:off x="3520880" y="1333762"/>
            <a:ext cx="348896" cy="2135767"/>
            <a:chOff x="392987" y="1194754"/>
            <a:chExt cx="558234" cy="3417228"/>
          </a:xfrm>
        </p:grpSpPr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C6C58C69-F8B5-4344-B53D-667109396BED}"/>
                </a:ext>
              </a:extLst>
            </p:cNvPr>
            <p:cNvSpPr/>
            <p:nvPr/>
          </p:nvSpPr>
          <p:spPr>
            <a:xfrm>
              <a:off x="402364" y="1696693"/>
              <a:ext cx="165308" cy="16530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C4DA9CB7-F97A-474C-BCC7-CDE76435F01B}"/>
                </a:ext>
              </a:extLst>
            </p:cNvPr>
            <p:cNvSpPr/>
            <p:nvPr/>
          </p:nvSpPr>
          <p:spPr>
            <a:xfrm>
              <a:off x="392987" y="2482083"/>
              <a:ext cx="165308" cy="16530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2DE1D475-B322-5B41-BDA6-BEF440C86DCE}"/>
                </a:ext>
              </a:extLst>
            </p:cNvPr>
            <p:cNvSpPr/>
            <p:nvPr/>
          </p:nvSpPr>
          <p:spPr>
            <a:xfrm>
              <a:off x="392987" y="1194754"/>
              <a:ext cx="165308" cy="16530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D48D00C5-F90E-C84E-AC05-CC24D107DC4E}"/>
                </a:ext>
              </a:extLst>
            </p:cNvPr>
            <p:cNvSpPr/>
            <p:nvPr/>
          </p:nvSpPr>
          <p:spPr>
            <a:xfrm>
              <a:off x="402365" y="4446674"/>
              <a:ext cx="165308" cy="16530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60EACE62-2798-934E-B628-ECB12C9848FE}"/>
                </a:ext>
              </a:extLst>
            </p:cNvPr>
            <p:cNvSpPr/>
            <p:nvPr/>
          </p:nvSpPr>
          <p:spPr>
            <a:xfrm>
              <a:off x="392987" y="3713006"/>
              <a:ext cx="165308" cy="16530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55" name="Left Brace 54">
              <a:extLst>
                <a:ext uri="{FF2B5EF4-FFF2-40B4-BE49-F238E27FC236}">
                  <a16:creationId xmlns:a16="http://schemas.microsoft.com/office/drawing/2014/main" id="{F61CE650-A842-294F-887D-FC294B890C71}"/>
                </a:ext>
              </a:extLst>
            </p:cNvPr>
            <p:cNvSpPr/>
            <p:nvPr/>
          </p:nvSpPr>
          <p:spPr>
            <a:xfrm flipH="1">
              <a:off x="654546" y="1194755"/>
              <a:ext cx="296675" cy="3388986"/>
            </a:xfrm>
            <a:prstGeom prst="leftBrace">
              <a:avLst>
                <a:gd name="adj1" fmla="val 8333"/>
                <a:gd name="adj2" fmla="val 41640"/>
              </a:avLst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7CFBDE26-3192-B14B-95E4-609A6157F669}"/>
                </a:ext>
              </a:extLst>
            </p:cNvPr>
            <p:cNvSpPr/>
            <p:nvPr/>
          </p:nvSpPr>
          <p:spPr>
            <a:xfrm>
              <a:off x="392987" y="4117419"/>
              <a:ext cx="165308" cy="16530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5"/>
            </a:p>
          </p:txBody>
        </p:sp>
      </p:grp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1CAB65F4-3E05-3F4D-A0C5-0AF2E95DFC45}"/>
              </a:ext>
            </a:extLst>
          </p:cNvPr>
          <p:cNvCxnSpPr/>
          <p:nvPr/>
        </p:nvCxnSpPr>
        <p:spPr>
          <a:xfrm>
            <a:off x="6083669" y="2787678"/>
            <a:ext cx="0" cy="1062234"/>
          </a:xfrm>
          <a:prstGeom prst="straightConnector1">
            <a:avLst/>
          </a:prstGeom>
          <a:ln w="34925">
            <a:solidFill>
              <a:srgbClr val="FF0000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DF96ED22-5D6F-4B46-A334-C98B37DD9A14}"/>
              </a:ext>
            </a:extLst>
          </p:cNvPr>
          <p:cNvSpPr txBox="1"/>
          <p:nvPr/>
        </p:nvSpPr>
        <p:spPr>
          <a:xfrm>
            <a:off x="6790703" y="2212642"/>
            <a:ext cx="136357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/>
              <a:t>Comparable sales with easements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29C62D7-EB68-E840-9D94-646FC19DB93F}"/>
              </a:ext>
            </a:extLst>
          </p:cNvPr>
          <p:cNvSpPr txBox="1"/>
          <p:nvPr/>
        </p:nvSpPr>
        <p:spPr>
          <a:xfrm>
            <a:off x="1922826" y="2212642"/>
            <a:ext cx="136357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/>
              <a:t>Comparable sales without easements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B2A9790-06B7-B3E3-F8B7-0B5E7C109C35}"/>
              </a:ext>
            </a:extLst>
          </p:cNvPr>
          <p:cNvSpPr txBox="1"/>
          <p:nvPr/>
        </p:nvSpPr>
        <p:spPr>
          <a:xfrm>
            <a:off x="7472492" y="362314"/>
            <a:ext cx="19034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dirty="0"/>
              <a:t>= </a:t>
            </a:r>
            <a:r>
              <a:rPr lang="en-US" sz="1800" dirty="0"/>
              <a:t>estimating its fair market value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7645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8" grpId="0"/>
      <p:bldP spid="39" grpId="0" animBg="1"/>
      <p:bldP spid="3" grpId="0"/>
      <p:bldP spid="3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erson_blue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8353" y="1601545"/>
            <a:ext cx="762000" cy="762000"/>
          </a:xfrm>
          <a:prstGeom prst="rect">
            <a:avLst/>
          </a:prstGeom>
        </p:spPr>
      </p:pic>
      <p:pic>
        <p:nvPicPr>
          <p:cNvPr id="4" name="Picture 3" descr="person_yellow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0320" y="3062210"/>
            <a:ext cx="762000" cy="762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8465" y="3125096"/>
            <a:ext cx="344794" cy="4391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8864" y="3207775"/>
            <a:ext cx="344794" cy="439141"/>
          </a:xfrm>
          <a:prstGeom prst="rect">
            <a:avLst/>
          </a:prstGeom>
        </p:spPr>
      </p:pic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aseline="0" dirty="0"/>
              <a:t>Payments for Environmental Services</a:t>
            </a:r>
            <a:endParaRPr lang="en-US" dirty="0"/>
          </a:p>
        </p:txBody>
      </p:sp>
      <p:cxnSp>
        <p:nvCxnSpPr>
          <p:cNvPr id="14" name="Straight Arrow Connector 13"/>
          <p:cNvCxnSpPr>
            <a:cxnSpLocks/>
          </p:cNvCxnSpPr>
          <p:nvPr/>
        </p:nvCxnSpPr>
        <p:spPr>
          <a:xfrm flipV="1">
            <a:off x="3693192" y="2363546"/>
            <a:ext cx="942220" cy="654106"/>
          </a:xfrm>
          <a:prstGeom prst="straightConnector1">
            <a:avLst/>
          </a:prstGeom>
          <a:ln w="38100" cmpd="sng">
            <a:solidFill>
              <a:schemeClr val="bg1">
                <a:lumMod val="6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person_green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2678" y="3017652"/>
            <a:ext cx="762000" cy="7620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2013" y="3127327"/>
            <a:ext cx="344794" cy="439141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0937" y="3171440"/>
            <a:ext cx="247887" cy="351578"/>
          </a:xfrm>
          <a:prstGeom prst="rect">
            <a:avLst/>
          </a:prstGeom>
        </p:spPr>
      </p:pic>
      <p:cxnSp>
        <p:nvCxnSpPr>
          <p:cNvPr id="22" name="Straight Arrow Connector 21"/>
          <p:cNvCxnSpPr/>
          <p:nvPr/>
        </p:nvCxnSpPr>
        <p:spPr>
          <a:xfrm>
            <a:off x="3849007" y="3479410"/>
            <a:ext cx="2707105" cy="0"/>
          </a:xfrm>
          <a:prstGeom prst="straightConnector1">
            <a:avLst/>
          </a:prstGeom>
          <a:ln w="38100" cmpd="sng">
            <a:solidFill>
              <a:schemeClr val="bg1">
                <a:lumMod val="65000"/>
              </a:schemeClr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6CF72FF4-120E-6D44-9B4A-61FF729DFD1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7619" y="1781360"/>
            <a:ext cx="344794" cy="43914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A09A498-619F-D546-A6AC-608CDB5720E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6542" y="1825474"/>
            <a:ext cx="247887" cy="351578"/>
          </a:xfrm>
          <a:prstGeom prst="rect">
            <a:avLst/>
          </a:prstGeom>
        </p:spPr>
      </p:pic>
      <p:sp>
        <p:nvSpPr>
          <p:cNvPr id="29" name="Parallelogram 28">
            <a:extLst>
              <a:ext uri="{FF2B5EF4-FFF2-40B4-BE49-F238E27FC236}">
                <a16:creationId xmlns:a16="http://schemas.microsoft.com/office/drawing/2014/main" id="{7EE77D08-076E-7F42-889A-C94D5ACD090F}"/>
              </a:ext>
            </a:extLst>
          </p:cNvPr>
          <p:cNvSpPr/>
          <p:nvPr/>
        </p:nvSpPr>
        <p:spPr>
          <a:xfrm>
            <a:off x="2697320" y="3800023"/>
            <a:ext cx="3832281" cy="1149684"/>
          </a:xfrm>
          <a:prstGeom prst="parallelogram">
            <a:avLst>
              <a:gd name="adj" fmla="val 104166"/>
            </a:avLst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40000"/>
                  <a:lumOff val="60000"/>
                </a:schemeClr>
              </a:gs>
            </a:gsLst>
            <a:lin ang="21120000" scaled="0"/>
          </a:gradFill>
          <a:ln>
            <a:solidFill>
              <a:schemeClr val="accent6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500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4383FC71-1A47-D148-9216-0CD10B118447}"/>
              </a:ext>
            </a:extLst>
          </p:cNvPr>
          <p:cNvCxnSpPr/>
          <p:nvPr/>
        </p:nvCxnSpPr>
        <p:spPr>
          <a:xfrm>
            <a:off x="3871514" y="3205127"/>
            <a:ext cx="2635807" cy="0"/>
          </a:xfrm>
          <a:prstGeom prst="straightConnector1">
            <a:avLst/>
          </a:prstGeom>
          <a:ln w="38100" cmpd="sng">
            <a:solidFill>
              <a:srgbClr val="99B56B"/>
            </a:solidFill>
            <a:prstDash val="sysDash"/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AC7D2E10-E376-8B46-ACFC-394E9CC09B62}"/>
              </a:ext>
            </a:extLst>
          </p:cNvPr>
          <p:cNvSpPr txBox="1"/>
          <p:nvPr/>
        </p:nvSpPr>
        <p:spPr>
          <a:xfrm>
            <a:off x="5114777" y="2688216"/>
            <a:ext cx="311930" cy="4513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33" dirty="0"/>
              <a:t>$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B81B660C-7841-574F-B442-1BAF0B294845}"/>
              </a:ext>
            </a:extLst>
          </p:cNvPr>
          <p:cNvCxnSpPr/>
          <p:nvPr/>
        </p:nvCxnSpPr>
        <p:spPr>
          <a:xfrm flipV="1">
            <a:off x="3488286" y="2120059"/>
            <a:ext cx="1047193" cy="735263"/>
          </a:xfrm>
          <a:prstGeom prst="straightConnector1">
            <a:avLst/>
          </a:prstGeom>
          <a:ln w="38100" cmpd="sng">
            <a:solidFill>
              <a:srgbClr val="99B56B"/>
            </a:solidFill>
            <a:prstDash val="sysDash"/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8F700AAC-7A48-134E-9878-19AFFF250579}"/>
              </a:ext>
            </a:extLst>
          </p:cNvPr>
          <p:cNvSpPr txBox="1"/>
          <p:nvPr/>
        </p:nvSpPr>
        <p:spPr>
          <a:xfrm>
            <a:off x="3726689" y="2013109"/>
            <a:ext cx="311930" cy="4513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33" dirty="0"/>
              <a:t>$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0ABAD49-804E-7D4D-83E9-E48F688D394B}"/>
              </a:ext>
            </a:extLst>
          </p:cNvPr>
          <p:cNvSpPr txBox="1"/>
          <p:nvPr/>
        </p:nvSpPr>
        <p:spPr>
          <a:xfrm>
            <a:off x="4117042" y="2760209"/>
            <a:ext cx="572037" cy="348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7" dirty="0"/>
              <a:t>or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C13AB21-171B-FF4B-B783-129BDABCD81F}"/>
              </a:ext>
            </a:extLst>
          </p:cNvPr>
          <p:cNvSpPr txBox="1"/>
          <p:nvPr/>
        </p:nvSpPr>
        <p:spPr>
          <a:xfrm>
            <a:off x="6407726" y="1593006"/>
            <a:ext cx="2308574" cy="123750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67" dirty="0"/>
              <a:t>Multiple options: PES can be offered by governments, land trusts, companies, etc.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4A77B25-7361-2E78-1821-64BC89524878}"/>
              </a:ext>
            </a:extLst>
          </p:cNvPr>
          <p:cNvSpPr txBox="1"/>
          <p:nvPr/>
        </p:nvSpPr>
        <p:spPr>
          <a:xfrm>
            <a:off x="314607" y="1098737"/>
            <a:ext cx="283235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usually a temporary transfer of partial rights (e.g., the right to harvest timber)</a:t>
            </a:r>
          </a:p>
        </p:txBody>
      </p:sp>
    </p:spTree>
    <p:extLst>
      <p:ext uri="{BB962C8B-B14F-4D97-AF65-F5344CB8AC3E}">
        <p14:creationId xmlns:p14="http://schemas.microsoft.com/office/powerpoint/2010/main" val="18542136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39633" y="1288869"/>
            <a:ext cx="7118441" cy="40059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Paying farmers for watershed protection</a:t>
            </a:r>
          </a:p>
          <a:p>
            <a:pPr lvl="1"/>
            <a:r>
              <a:rPr lang="en-US" dirty="0"/>
              <a:t>City of New York pays farmers in the Catskills watershed for improved farming practices – and saved costs for new filtration plant.</a:t>
            </a:r>
            <a:endParaRPr lang="en-US" sz="2667" dirty="0"/>
          </a:p>
          <a:p>
            <a:pPr lvl="1"/>
            <a:r>
              <a:rPr lang="en-US" dirty="0"/>
              <a:t>Mineral water company </a:t>
            </a:r>
            <a:r>
              <a:rPr lang="en-US" dirty="0" err="1"/>
              <a:t>Vittel</a:t>
            </a:r>
            <a:r>
              <a:rPr lang="en-US" dirty="0"/>
              <a:t> (Nestlé Waters) pays 27 dairy farmers for low-impact (and/or organic) management practice (5100 ha).</a:t>
            </a:r>
            <a:endParaRPr lang="en-US" sz="2667" dirty="0"/>
          </a:p>
          <a:p>
            <a:pPr marL="0" indent="0">
              <a:buNone/>
            </a:pPr>
            <a:r>
              <a:rPr lang="en-US" dirty="0"/>
              <a:t>Paying landowners for forest conservation in Costa Rica</a:t>
            </a:r>
            <a:endParaRPr lang="en-US" sz="3000" dirty="0"/>
          </a:p>
          <a:p>
            <a:pPr lvl="1"/>
            <a:r>
              <a:rPr lang="en-US" dirty="0"/>
              <a:t>1 </a:t>
            </a:r>
            <a:r>
              <a:rPr lang="en-US" dirty="0" err="1"/>
              <a:t>Mha</a:t>
            </a:r>
            <a:r>
              <a:rPr lang="en-US" dirty="0"/>
              <a:t> enrolled (2013), 5-15 year contracts, payments from government, water suppliers, agribusinesses, hydropower.</a:t>
            </a:r>
            <a:endParaRPr lang="en-US" sz="2667" dirty="0"/>
          </a:p>
        </p:txBody>
      </p:sp>
      <p:sp>
        <p:nvSpPr>
          <p:cNvPr id="409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PES: Flagship Examples</a:t>
            </a: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57220" y="1062446"/>
            <a:ext cx="1499191" cy="1126314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45688" y="2561348"/>
            <a:ext cx="1522255" cy="998179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41844" y="4111258"/>
            <a:ext cx="1537631" cy="102380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013336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39633" y="1288869"/>
            <a:ext cx="7627047" cy="4005941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altLang="en-US" dirty="0"/>
              <a:t>China: paying farmers for afforestation (“Grain for Green”)</a:t>
            </a:r>
            <a:endParaRPr lang="en-US" altLang="ja-JP" dirty="0"/>
          </a:p>
          <a:p>
            <a:pPr lvl="1">
              <a:lnSpc>
                <a:spcPct val="100000"/>
              </a:lnSpc>
            </a:pPr>
            <a:r>
              <a:rPr lang="en-US" altLang="en-US" dirty="0"/>
              <a:t>33.8 </a:t>
            </a:r>
            <a:r>
              <a:rPr lang="en-US" altLang="en-US" dirty="0" err="1"/>
              <a:t>Mha</a:t>
            </a:r>
            <a:r>
              <a:rPr lang="en-US" altLang="en-US" dirty="0"/>
              <a:t> of degraded / barren land converted to forestland (1999-2010). </a:t>
            </a:r>
          </a:p>
          <a:p>
            <a:pPr lvl="1">
              <a:lnSpc>
                <a:spcPct val="100000"/>
              </a:lnSpc>
            </a:pPr>
            <a:r>
              <a:rPr lang="en-US" altLang="en-US" dirty="0"/>
              <a:t>Government funded. </a:t>
            </a:r>
          </a:p>
          <a:p>
            <a:pPr lvl="1">
              <a:lnSpc>
                <a:spcPct val="100000"/>
              </a:lnSpc>
            </a:pPr>
            <a:r>
              <a:rPr lang="en-US" altLang="en-US" dirty="0"/>
              <a:t>“Largest known PES in history.” </a:t>
            </a:r>
          </a:p>
          <a:p>
            <a:pPr>
              <a:lnSpc>
                <a:spcPct val="100000"/>
              </a:lnSpc>
            </a:pPr>
            <a:endParaRPr lang="en-US" altLang="en-US" dirty="0"/>
          </a:p>
          <a:p>
            <a:pPr marL="0" indent="0">
              <a:lnSpc>
                <a:spcPct val="100000"/>
              </a:lnSpc>
              <a:buNone/>
            </a:pPr>
            <a:r>
              <a:rPr lang="en-US" altLang="en-US" dirty="0" err="1"/>
              <a:t>Agri</a:t>
            </a:r>
            <a:r>
              <a:rPr lang="en-US" altLang="en-US" dirty="0"/>
              <a:t>-environmental measures (EU)</a:t>
            </a:r>
          </a:p>
          <a:p>
            <a:pPr lvl="1">
              <a:lnSpc>
                <a:spcPct val="100000"/>
              </a:lnSpc>
            </a:pPr>
            <a:r>
              <a:rPr lang="en-US" altLang="en-US" dirty="0"/>
              <a:t>Input reduction, organic farming, rotation schemes, water use reduction, landscape maintenance, set-aside, buffer strips, hedgerows, mowing, grass species, …</a:t>
            </a:r>
          </a:p>
          <a:p>
            <a:pPr lvl="1">
              <a:lnSpc>
                <a:spcPct val="100000"/>
              </a:lnSpc>
            </a:pPr>
            <a:r>
              <a:rPr lang="en-US" altLang="en-US" dirty="0"/>
              <a:t>2013: 47 </a:t>
            </a:r>
            <a:r>
              <a:rPr lang="en-US" altLang="en-US" dirty="0" err="1"/>
              <a:t>Mha</a:t>
            </a:r>
            <a:r>
              <a:rPr lang="en-US" altLang="en-US" dirty="0"/>
              <a:t> under some measure.</a:t>
            </a:r>
            <a:endParaRPr lang="de-DE" altLang="en-US" dirty="0"/>
          </a:p>
        </p:txBody>
      </p:sp>
      <p:sp>
        <p:nvSpPr>
          <p:cNvPr id="512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en-US" dirty="0"/>
              <a:t>PES: Flagship Examples</a:t>
            </a:r>
          </a:p>
        </p:txBody>
      </p:sp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66680" y="1302344"/>
            <a:ext cx="1569307" cy="11651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773" name="Picture 5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68975" y="3458642"/>
            <a:ext cx="1564717" cy="12199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62713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3C6E2D5-E6DB-252E-22D4-C18C2078D0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9633" y="1288869"/>
            <a:ext cx="6575517" cy="4005941"/>
          </a:xfrm>
        </p:spPr>
        <p:txBody>
          <a:bodyPr/>
          <a:lstStyle/>
          <a:p>
            <a:r>
              <a:rPr lang="en-US" dirty="0"/>
              <a:t>US: Conservation Reserve Program</a:t>
            </a:r>
          </a:p>
          <a:p>
            <a:pPr lvl="1"/>
            <a:r>
              <a:rPr lang="en-US" dirty="0"/>
              <a:t>Contracts with farmers to retire highly erodible and env. sensitive cropland and pasture, 10-15 years</a:t>
            </a:r>
          </a:p>
          <a:p>
            <a:pPr lvl="1"/>
            <a:r>
              <a:rPr lang="en-US" dirty="0"/>
              <a:t>1985: beginning; 2007: 14.9 </a:t>
            </a:r>
            <a:r>
              <a:rPr lang="en-US" dirty="0" err="1"/>
              <a:t>Mha</a:t>
            </a:r>
            <a:r>
              <a:rPr lang="en-US" dirty="0"/>
              <a:t>; 2015: 9.8 </a:t>
            </a:r>
            <a:r>
              <a:rPr lang="en-US" dirty="0" err="1"/>
              <a:t>MHa</a:t>
            </a:r>
            <a:r>
              <a:rPr lang="en-US" dirty="0"/>
              <a:t>, $1.8B/</a:t>
            </a:r>
            <a:r>
              <a:rPr lang="en-US" dirty="0" err="1"/>
              <a:t>yr</a:t>
            </a:r>
            <a:endParaRPr lang="en-US" dirty="0"/>
          </a:p>
          <a:p>
            <a:pPr lvl="1"/>
            <a:r>
              <a:rPr lang="en-US" dirty="0"/>
              <a:t>Auction mechanism based on Environmental Benefit Index and local average rental rates:</a:t>
            </a:r>
          </a:p>
          <a:p>
            <a:pPr lvl="1"/>
            <a:r>
              <a:rPr lang="en-US" dirty="0"/>
              <a:t>Wildlife, water quality, erosion, enduring benefits, air quality, costs</a:t>
            </a:r>
          </a:p>
          <a:p>
            <a:endParaRPr lang="en-US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1F046124-1391-6A49-AA24-F24B190DF7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en-US" dirty="0"/>
              <a:t>PES: Flagship Examples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77788D6-5762-A747-A0B1-15DB48059CB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8241" y="3766180"/>
            <a:ext cx="2017059" cy="1319901"/>
          </a:xfrm>
          <a:prstGeom prst="rect">
            <a:avLst/>
          </a:prstGeom>
        </p:spPr>
      </p:pic>
      <p:pic>
        <p:nvPicPr>
          <p:cNvPr id="1026" name="Picture 2" descr="Image result for u.s. conservation reserve program">
            <a:extLst>
              <a:ext uri="{FF2B5EF4-FFF2-40B4-BE49-F238E27FC236}">
                <a16:creationId xmlns:a16="http://schemas.microsoft.com/office/drawing/2014/main" id="{ED4C755C-8530-0843-8524-6B545F4D42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82833" y="1288869"/>
            <a:ext cx="1672467" cy="2170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32671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erson_yellow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5613" y="3062934"/>
            <a:ext cx="762000" cy="762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3758" y="3125820"/>
            <a:ext cx="344794" cy="4391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4157" y="3208500"/>
            <a:ext cx="344794" cy="43914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4078" y="3279560"/>
            <a:ext cx="344794" cy="439141"/>
          </a:xfrm>
          <a:prstGeom prst="rect">
            <a:avLst/>
          </a:prstGeom>
        </p:spPr>
      </p:pic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aseline="0" dirty="0"/>
              <a:t>A Simple Baseline Scenario</a:t>
            </a:r>
            <a:endParaRPr lang="en-US" dirty="0"/>
          </a:p>
        </p:txBody>
      </p:sp>
      <p:sp>
        <p:nvSpPr>
          <p:cNvPr id="16" name="Parallelogram 15">
            <a:extLst>
              <a:ext uri="{FF2B5EF4-FFF2-40B4-BE49-F238E27FC236}">
                <a16:creationId xmlns:a16="http://schemas.microsoft.com/office/drawing/2014/main" id="{0A2F6C34-3206-294D-966C-ADD32996F049}"/>
              </a:ext>
            </a:extLst>
          </p:cNvPr>
          <p:cNvSpPr/>
          <p:nvPr/>
        </p:nvSpPr>
        <p:spPr>
          <a:xfrm>
            <a:off x="2697320" y="3800022"/>
            <a:ext cx="3832281" cy="1149684"/>
          </a:xfrm>
          <a:prstGeom prst="parallelogram">
            <a:avLst>
              <a:gd name="adj" fmla="val 104166"/>
            </a:avLst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40000"/>
                  <a:lumOff val="60000"/>
                </a:schemeClr>
              </a:gs>
            </a:gsLst>
            <a:lin ang="21120000" scaled="0"/>
          </a:gradFill>
          <a:ln>
            <a:solidFill>
              <a:schemeClr val="accent6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500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C55F781-3E29-3F40-A57D-CC98013BA610}"/>
              </a:ext>
            </a:extLst>
          </p:cNvPr>
          <p:cNvSpPr txBox="1"/>
          <p:nvPr/>
        </p:nvSpPr>
        <p:spPr>
          <a:xfrm>
            <a:off x="2053364" y="3925656"/>
            <a:ext cx="125079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/>
              <a:t>Landowner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2452781-7E99-254B-87DA-7ECFDA10CB81}"/>
              </a:ext>
            </a:extLst>
          </p:cNvPr>
          <p:cNvGrpSpPr/>
          <p:nvPr/>
        </p:nvGrpSpPr>
        <p:grpSpPr>
          <a:xfrm>
            <a:off x="4357360" y="1602270"/>
            <a:ext cx="1374573" cy="1169442"/>
            <a:chOff x="3704832" y="1922723"/>
            <a:chExt cx="1649488" cy="1403330"/>
          </a:xfrm>
        </p:grpSpPr>
        <p:pic>
          <p:nvPicPr>
            <p:cNvPr id="6" name="Picture 5" descr="person_blue.pn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72376" y="1922723"/>
              <a:ext cx="914400" cy="914400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DC05377-1BB8-2143-A184-FAE75A1E1807}"/>
                </a:ext>
              </a:extLst>
            </p:cNvPr>
            <p:cNvSpPr txBox="1"/>
            <p:nvPr/>
          </p:nvSpPr>
          <p:spPr>
            <a:xfrm>
              <a:off x="3704832" y="2938255"/>
              <a:ext cx="1649488" cy="387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/>
                <a:t>Government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E5FFB3C-64F5-A344-A7F2-1A60231A3821}"/>
              </a:ext>
            </a:extLst>
          </p:cNvPr>
          <p:cNvGrpSpPr/>
          <p:nvPr/>
        </p:nvGrpSpPr>
        <p:grpSpPr>
          <a:xfrm>
            <a:off x="6590947" y="1796985"/>
            <a:ext cx="1453744" cy="2682668"/>
            <a:chOff x="6385136" y="2156382"/>
            <a:chExt cx="1744493" cy="3219202"/>
          </a:xfrm>
        </p:grpSpPr>
        <p:pic>
          <p:nvPicPr>
            <p:cNvPr id="5" name="Picture 4" descr="person_green.png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01565" y="3622051"/>
              <a:ext cx="914400" cy="914400"/>
            </a:xfrm>
            <a:prstGeom prst="rect">
              <a:avLst/>
            </a:prstGeom>
          </p:spPr>
        </p:pic>
        <p:sp>
          <p:nvSpPr>
            <p:cNvPr id="14" name="Cloud Callout 13"/>
            <p:cNvSpPr/>
            <p:nvPr/>
          </p:nvSpPr>
          <p:spPr>
            <a:xfrm>
              <a:off x="6899734" y="2156382"/>
              <a:ext cx="1229895" cy="1149685"/>
            </a:xfrm>
            <a:prstGeom prst="cloudCallout">
              <a:avLst>
                <a:gd name="adj1" fmla="val -31153"/>
                <a:gd name="adj2" fmla="val 68434"/>
              </a:avLst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09880" y="2450489"/>
              <a:ext cx="672432" cy="672432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8AD5640-4EE4-3140-A5B9-8917A4EDC04A}"/>
                </a:ext>
              </a:extLst>
            </p:cNvPr>
            <p:cNvSpPr txBox="1"/>
            <p:nvPr/>
          </p:nvSpPr>
          <p:spPr>
            <a:xfrm>
              <a:off x="6385136" y="4710786"/>
              <a:ext cx="1649488" cy="664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/>
                <a:t>Conservation Organization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F438ABA-59E3-6046-AA8E-97D7B342BABE}"/>
              </a:ext>
            </a:extLst>
          </p:cNvPr>
          <p:cNvGrpSpPr/>
          <p:nvPr/>
        </p:nvGrpSpPr>
        <p:grpSpPr>
          <a:xfrm>
            <a:off x="1565394" y="1763020"/>
            <a:ext cx="1504120" cy="958071"/>
            <a:chOff x="354473" y="2115623"/>
            <a:chExt cx="1804944" cy="1149685"/>
          </a:xfrm>
        </p:grpSpPr>
        <p:sp>
          <p:nvSpPr>
            <p:cNvPr id="21" name="Cloud Callout 20">
              <a:extLst>
                <a:ext uri="{FF2B5EF4-FFF2-40B4-BE49-F238E27FC236}">
                  <a16:creationId xmlns:a16="http://schemas.microsoft.com/office/drawing/2014/main" id="{4D582920-DD92-9F40-88B7-0821B9782D78}"/>
                </a:ext>
              </a:extLst>
            </p:cNvPr>
            <p:cNvSpPr/>
            <p:nvPr/>
          </p:nvSpPr>
          <p:spPr>
            <a:xfrm flipH="1">
              <a:off x="354473" y="2115623"/>
              <a:ext cx="1804944" cy="1149685"/>
            </a:xfrm>
            <a:prstGeom prst="cloudCallout">
              <a:avLst>
                <a:gd name="adj1" fmla="val -19332"/>
                <a:gd name="adj2" fmla="val 70201"/>
              </a:avLst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785FEE9-4D8B-1744-9F46-BBB22DC7EB1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376000" y="2575822"/>
              <a:ext cx="488176" cy="362433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8153B26-C2FE-5448-B3F7-FA78E41710C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2331" y="2366206"/>
              <a:ext cx="418225" cy="397314"/>
            </a:xfrm>
            <a:prstGeom prst="rect">
              <a:avLst/>
            </a:prstGeom>
          </p:spPr>
        </p:pic>
      </p:grpSp>
      <p:sp>
        <p:nvSpPr>
          <p:cNvPr id="28" name="Freeform 27">
            <a:extLst>
              <a:ext uri="{FF2B5EF4-FFF2-40B4-BE49-F238E27FC236}">
                <a16:creationId xmlns:a16="http://schemas.microsoft.com/office/drawing/2014/main" id="{30E2C36C-D77F-2643-88F7-395268D34A39}"/>
              </a:ext>
            </a:extLst>
          </p:cNvPr>
          <p:cNvSpPr/>
          <p:nvPr/>
        </p:nvSpPr>
        <p:spPr>
          <a:xfrm>
            <a:off x="3855016" y="2961784"/>
            <a:ext cx="1978246" cy="1063253"/>
          </a:xfrm>
          <a:custGeom>
            <a:avLst/>
            <a:gdLst>
              <a:gd name="connsiteX0" fmla="*/ 327949 w 2382206"/>
              <a:gd name="connsiteY0" fmla="*/ 0 h 701647"/>
              <a:gd name="connsiteX1" fmla="*/ 2382206 w 2382206"/>
              <a:gd name="connsiteY1" fmla="*/ 0 h 701647"/>
              <a:gd name="connsiteX2" fmla="*/ 2382206 w 2382206"/>
              <a:gd name="connsiteY2" fmla="*/ 701647 h 701647"/>
              <a:gd name="connsiteX3" fmla="*/ 327949 w 2382206"/>
              <a:gd name="connsiteY3" fmla="*/ 701647 h 701647"/>
              <a:gd name="connsiteX4" fmla="*/ 327949 w 2382206"/>
              <a:gd name="connsiteY4" fmla="*/ 436444 h 701647"/>
              <a:gd name="connsiteX5" fmla="*/ 171241 w 2382206"/>
              <a:gd name="connsiteY5" fmla="*/ 436444 h 701647"/>
              <a:gd name="connsiteX6" fmla="*/ 171241 w 2382206"/>
              <a:gd name="connsiteY6" fmla="*/ 522064 h 701647"/>
              <a:gd name="connsiteX7" fmla="*/ 0 w 2382206"/>
              <a:gd name="connsiteY7" fmla="*/ 350824 h 701647"/>
              <a:gd name="connsiteX8" fmla="*/ 171241 w 2382206"/>
              <a:gd name="connsiteY8" fmla="*/ 179583 h 701647"/>
              <a:gd name="connsiteX9" fmla="*/ 171241 w 2382206"/>
              <a:gd name="connsiteY9" fmla="*/ 265203 h 701647"/>
              <a:gd name="connsiteX10" fmla="*/ 327949 w 2382206"/>
              <a:gd name="connsiteY10" fmla="*/ 265203 h 701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382206" h="701647">
                <a:moveTo>
                  <a:pt x="327949" y="0"/>
                </a:moveTo>
                <a:lnTo>
                  <a:pt x="2382206" y="0"/>
                </a:lnTo>
                <a:lnTo>
                  <a:pt x="2382206" y="701647"/>
                </a:lnTo>
                <a:lnTo>
                  <a:pt x="327949" y="701647"/>
                </a:lnTo>
                <a:lnTo>
                  <a:pt x="327949" y="436444"/>
                </a:lnTo>
                <a:lnTo>
                  <a:pt x="171241" y="436444"/>
                </a:lnTo>
                <a:lnTo>
                  <a:pt x="171241" y="522064"/>
                </a:lnTo>
                <a:lnTo>
                  <a:pt x="0" y="350824"/>
                </a:lnTo>
                <a:lnTo>
                  <a:pt x="171241" y="179583"/>
                </a:lnTo>
                <a:lnTo>
                  <a:pt x="171241" y="265203"/>
                </a:lnTo>
                <a:lnTo>
                  <a:pt x="327949" y="265203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419100" rtlCol="0" anchor="ctr"/>
          <a:lstStyle/>
          <a:p>
            <a:pPr algn="ctr"/>
            <a:r>
              <a:rPr lang="en-US" sz="1500" dirty="0"/>
              <a:t>Ownership:</a:t>
            </a:r>
          </a:p>
          <a:p>
            <a:pPr algn="ctr"/>
            <a:r>
              <a:rPr lang="en-US" sz="1500" dirty="0"/>
              <a:t>a bundle of rights that varies across geographies</a:t>
            </a:r>
          </a:p>
        </p:txBody>
      </p:sp>
    </p:spTree>
    <p:extLst>
      <p:ext uri="{BB962C8B-B14F-4D97-AF65-F5344CB8AC3E}">
        <p14:creationId xmlns:p14="http://schemas.microsoft.com/office/powerpoint/2010/main" val="1597572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Inhaltsplatzhalter 2">
            <a:extLst>
              <a:ext uri="{FF2B5EF4-FFF2-40B4-BE49-F238E27FC236}">
                <a16:creationId xmlns:a16="http://schemas.microsoft.com/office/drawing/2014/main" id="{034C0F35-C446-FC4F-96FF-42D4C13D9A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en-US" dirty="0"/>
              <a:t>Imagine you are a government agency that wants to maximize carbon sequestration through avoided deforestation using a voluntary incentive program with a predefined, finite budget.</a:t>
            </a:r>
          </a:p>
          <a:p>
            <a:r>
              <a:rPr lang="en-US" altLang="en-US" dirty="0"/>
              <a:t>You know that the likelihood of losing forests, and the costs of conserving them, varies across properties. What are some possible reasons for this variation?</a:t>
            </a:r>
          </a:p>
          <a:p>
            <a:pPr lvl="1"/>
            <a:r>
              <a:rPr lang="en-US" altLang="en-US" dirty="0"/>
              <a:t>Some properties might be more suitable for alternative uses (development, agriculture, solar panels, etc.).</a:t>
            </a:r>
          </a:p>
          <a:p>
            <a:pPr lvl="1"/>
            <a:r>
              <a:rPr lang="en-US" altLang="en-US" dirty="0"/>
              <a:t>Some properties might already be subject to regulations.</a:t>
            </a:r>
          </a:p>
          <a:p>
            <a:pPr lvl="1"/>
            <a:r>
              <a:rPr lang="en-US" altLang="en-US" dirty="0"/>
              <a:t>Some landowners are more environmentally motivated.</a:t>
            </a:r>
          </a:p>
          <a:p>
            <a:pPr lvl="1"/>
            <a:r>
              <a:rPr lang="en-US" altLang="en-US" dirty="0"/>
              <a:t>Some landowners might need money more than others.</a:t>
            </a:r>
          </a:p>
          <a:p>
            <a:r>
              <a:rPr lang="en-US" altLang="en-US" dirty="0"/>
              <a:t>How can you design the program to maximize impact? </a:t>
            </a:r>
          </a:p>
          <a:p>
            <a:pPr lvl="1"/>
            <a:endParaRPr lang="en-US" altLang="en-US" dirty="0"/>
          </a:p>
        </p:txBody>
      </p:sp>
      <p:sp>
        <p:nvSpPr>
          <p:cNvPr id="7170" name="Titel 1">
            <a:extLst>
              <a:ext uri="{FF2B5EF4-FFF2-40B4-BE49-F238E27FC236}">
                <a16:creationId xmlns:a16="http://schemas.microsoft.com/office/drawing/2014/main" id="{40AA0BA8-ECE1-1B40-9CCF-E2A76B3091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The Asymmetric Information Problem</a:t>
            </a:r>
          </a:p>
        </p:txBody>
      </p:sp>
      <p:sp>
        <p:nvSpPr>
          <p:cNvPr id="7172" name="Textfeld 7">
            <a:extLst>
              <a:ext uri="{FF2B5EF4-FFF2-40B4-BE49-F238E27FC236}">
                <a16:creationId xmlns:a16="http://schemas.microsoft.com/office/drawing/2014/main" id="{9961A8EE-9CB4-6044-8EAA-E8D00B9872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0000" y="5158843"/>
            <a:ext cx="7620000" cy="271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de-DE" altLang="en-US" sz="1167" b="0" dirty="0" err="1"/>
              <a:t>Ferraro</a:t>
            </a:r>
            <a:r>
              <a:rPr lang="de-DE" altLang="en-US" sz="1167" b="0" dirty="0"/>
              <a:t> (2008) </a:t>
            </a:r>
            <a:r>
              <a:rPr lang="de-DE" altLang="en-US" sz="1167" b="0" dirty="0" err="1"/>
              <a:t>Asymmetric</a:t>
            </a:r>
            <a:r>
              <a:rPr lang="de-DE" altLang="en-US" sz="1167" b="0" dirty="0"/>
              <a:t> </a:t>
            </a:r>
            <a:r>
              <a:rPr lang="de-DE" altLang="en-US" sz="1167" b="0" dirty="0" err="1"/>
              <a:t>information</a:t>
            </a:r>
            <a:r>
              <a:rPr lang="de-DE" altLang="en-US" sz="1167" b="0" dirty="0"/>
              <a:t> </a:t>
            </a:r>
            <a:r>
              <a:rPr lang="de-DE" altLang="en-US" sz="1167" b="0" dirty="0" err="1"/>
              <a:t>and</a:t>
            </a:r>
            <a:r>
              <a:rPr lang="de-DE" altLang="en-US" sz="1167" b="0" dirty="0"/>
              <a:t> </a:t>
            </a:r>
            <a:r>
              <a:rPr lang="de-DE" altLang="en-US" sz="1167" b="0" dirty="0" err="1"/>
              <a:t>contract</a:t>
            </a:r>
            <a:r>
              <a:rPr lang="de-DE" altLang="en-US" sz="1167" b="0" dirty="0"/>
              <a:t> design </a:t>
            </a:r>
            <a:r>
              <a:rPr lang="de-DE" altLang="en-US" sz="1167" b="0" dirty="0" err="1"/>
              <a:t>for</a:t>
            </a:r>
            <a:r>
              <a:rPr lang="de-DE" altLang="en-US" sz="1167" b="0" dirty="0"/>
              <a:t> </a:t>
            </a:r>
            <a:r>
              <a:rPr lang="de-DE" altLang="en-US" sz="1167" b="0" dirty="0" err="1"/>
              <a:t>payments</a:t>
            </a:r>
            <a:r>
              <a:rPr lang="de-DE" altLang="en-US" sz="1167" b="0" dirty="0"/>
              <a:t> </a:t>
            </a:r>
            <a:r>
              <a:rPr lang="de-DE" altLang="en-US" sz="1167" b="0" dirty="0" err="1"/>
              <a:t>for</a:t>
            </a:r>
            <a:r>
              <a:rPr lang="de-DE" altLang="en-US" sz="1167" b="0" dirty="0"/>
              <a:t> environmental </a:t>
            </a:r>
            <a:r>
              <a:rPr lang="de-DE" altLang="en-US" sz="1167" b="0" dirty="0" err="1"/>
              <a:t>services</a:t>
            </a:r>
            <a:r>
              <a:rPr lang="de-DE" altLang="en-US" sz="1167" b="0" dirty="0"/>
              <a:t>. </a:t>
            </a:r>
            <a:r>
              <a:rPr lang="de-DE" altLang="en-US" sz="1167" b="0" i="1" dirty="0" err="1"/>
              <a:t>Ecol</a:t>
            </a:r>
            <a:r>
              <a:rPr lang="de-DE" altLang="en-US" sz="1167" b="0" i="1" dirty="0"/>
              <a:t> </a:t>
            </a:r>
            <a:r>
              <a:rPr lang="de-DE" altLang="en-US" sz="1167" b="0" i="1" dirty="0" err="1"/>
              <a:t>Econ</a:t>
            </a:r>
            <a:endParaRPr lang="de-DE" altLang="en-US" sz="1167" b="0" i="1" dirty="0"/>
          </a:p>
        </p:txBody>
      </p:sp>
    </p:spTree>
    <p:extLst>
      <p:ext uri="{BB962C8B-B14F-4D97-AF65-F5344CB8AC3E}">
        <p14:creationId xmlns:p14="http://schemas.microsoft.com/office/powerpoint/2010/main" val="3031385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Inhaltsplatzhalter 2">
            <a:extLst>
              <a:ext uri="{FF2B5EF4-FFF2-40B4-BE49-F238E27FC236}">
                <a16:creationId xmlns:a16="http://schemas.microsoft.com/office/drawing/2014/main" id="{034C0F35-C446-FC4F-96FF-42D4C13D9A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en-US" dirty="0"/>
              <a:t>Information asymmetry: Landowners know opportunity costs much better than PES buyers and thus </a:t>
            </a:r>
            <a:r>
              <a:rPr lang="en-US" altLang="en-US" dirty="0">
                <a:sym typeface="Wingdings" pitchFamily="2" charset="2"/>
              </a:rPr>
              <a:t>have an incentive to overstate costs  “informational rents”.</a:t>
            </a:r>
          </a:p>
          <a:p>
            <a:r>
              <a:rPr lang="en-US" altLang="en-US" dirty="0">
                <a:sym typeface="Wingdings" pitchFamily="2" charset="2"/>
              </a:rPr>
              <a:t>How may PES buyers reduce informational rents (and thus improve cost-effectiveness)?</a:t>
            </a:r>
          </a:p>
          <a:p>
            <a:pPr marL="761970" lvl="1" indent="-380985">
              <a:buFontTx/>
              <a:buAutoNum type="arabicPeriod"/>
            </a:pPr>
            <a:r>
              <a:rPr lang="en-US" altLang="en-US" b="1" dirty="0"/>
              <a:t>Costly-to-fake proxies</a:t>
            </a:r>
            <a:r>
              <a:rPr lang="en-US" altLang="en-US" dirty="0"/>
              <a:t>: Estimate opportunity costs based on e.g. soil type, distance to roads/markets, forest type, etc.</a:t>
            </a:r>
          </a:p>
          <a:p>
            <a:pPr marL="761970" lvl="1" indent="-380985">
              <a:buFontTx/>
              <a:buAutoNum type="arabicPeriod"/>
            </a:pPr>
            <a:r>
              <a:rPr lang="en-US" altLang="en-US" b="1" dirty="0"/>
              <a:t>Screening contracts</a:t>
            </a:r>
            <a:r>
              <a:rPr lang="en-US" altLang="en-US" dirty="0"/>
              <a:t>: Offering different kinds of PES contracts that reveal the types of land users </a:t>
            </a:r>
            <a:r>
              <a:rPr lang="en-US" altLang="en-US" i="1" dirty="0"/>
              <a:t>(powerful, but no examples).</a:t>
            </a:r>
          </a:p>
          <a:p>
            <a:pPr marL="761970" lvl="1" indent="-380985">
              <a:buFontTx/>
              <a:buAutoNum type="arabicPeriod"/>
            </a:pPr>
            <a:r>
              <a:rPr lang="en-US" altLang="en-US" b="1" dirty="0"/>
              <a:t>Auctions</a:t>
            </a:r>
            <a:r>
              <a:rPr lang="en-US" altLang="en-US" dirty="0"/>
              <a:t>: Inviting contract offers from land owners and buy the contracts with the lowest bids (e.g. US Conservation Reserve Program, Australian </a:t>
            </a:r>
            <a:r>
              <a:rPr lang="en-US" altLang="en-US" dirty="0" err="1"/>
              <a:t>EcoTender</a:t>
            </a:r>
            <a:r>
              <a:rPr lang="en-US" altLang="en-US" dirty="0"/>
              <a:t>).</a:t>
            </a:r>
          </a:p>
        </p:txBody>
      </p:sp>
      <p:sp>
        <p:nvSpPr>
          <p:cNvPr id="7170" name="Titel 1">
            <a:extLst>
              <a:ext uri="{FF2B5EF4-FFF2-40B4-BE49-F238E27FC236}">
                <a16:creationId xmlns:a16="http://schemas.microsoft.com/office/drawing/2014/main" id="{40AA0BA8-ECE1-1B40-9CCF-E2A76B3091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The Asymmetric Information Problem</a:t>
            </a:r>
          </a:p>
        </p:txBody>
      </p:sp>
      <p:sp>
        <p:nvSpPr>
          <p:cNvPr id="7172" name="Textfeld 7">
            <a:extLst>
              <a:ext uri="{FF2B5EF4-FFF2-40B4-BE49-F238E27FC236}">
                <a16:creationId xmlns:a16="http://schemas.microsoft.com/office/drawing/2014/main" id="{9961A8EE-9CB4-6044-8EAA-E8D00B9872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0000" y="5158843"/>
            <a:ext cx="7620000" cy="271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de-DE" altLang="en-US" sz="1167" b="0" dirty="0" err="1"/>
              <a:t>Ferraro</a:t>
            </a:r>
            <a:r>
              <a:rPr lang="de-DE" altLang="en-US" sz="1167" b="0" dirty="0"/>
              <a:t> (2008) </a:t>
            </a:r>
            <a:r>
              <a:rPr lang="de-DE" altLang="en-US" sz="1167" b="0" dirty="0" err="1"/>
              <a:t>Asymmetric</a:t>
            </a:r>
            <a:r>
              <a:rPr lang="de-DE" altLang="en-US" sz="1167" b="0" dirty="0"/>
              <a:t> </a:t>
            </a:r>
            <a:r>
              <a:rPr lang="de-DE" altLang="en-US" sz="1167" b="0" dirty="0" err="1"/>
              <a:t>information</a:t>
            </a:r>
            <a:r>
              <a:rPr lang="de-DE" altLang="en-US" sz="1167" b="0" dirty="0"/>
              <a:t> </a:t>
            </a:r>
            <a:r>
              <a:rPr lang="de-DE" altLang="en-US" sz="1167" b="0" dirty="0" err="1"/>
              <a:t>and</a:t>
            </a:r>
            <a:r>
              <a:rPr lang="de-DE" altLang="en-US" sz="1167" b="0" dirty="0"/>
              <a:t> </a:t>
            </a:r>
            <a:r>
              <a:rPr lang="de-DE" altLang="en-US" sz="1167" b="0" dirty="0" err="1"/>
              <a:t>contract</a:t>
            </a:r>
            <a:r>
              <a:rPr lang="de-DE" altLang="en-US" sz="1167" b="0" dirty="0"/>
              <a:t> design </a:t>
            </a:r>
            <a:r>
              <a:rPr lang="de-DE" altLang="en-US" sz="1167" b="0" dirty="0" err="1"/>
              <a:t>for</a:t>
            </a:r>
            <a:r>
              <a:rPr lang="de-DE" altLang="en-US" sz="1167" b="0" dirty="0"/>
              <a:t> </a:t>
            </a:r>
            <a:r>
              <a:rPr lang="de-DE" altLang="en-US" sz="1167" b="0" dirty="0" err="1"/>
              <a:t>payments</a:t>
            </a:r>
            <a:r>
              <a:rPr lang="de-DE" altLang="en-US" sz="1167" b="0" dirty="0"/>
              <a:t> </a:t>
            </a:r>
            <a:r>
              <a:rPr lang="de-DE" altLang="en-US" sz="1167" b="0" dirty="0" err="1"/>
              <a:t>for</a:t>
            </a:r>
            <a:r>
              <a:rPr lang="de-DE" altLang="en-US" sz="1167" b="0" dirty="0"/>
              <a:t> environmental </a:t>
            </a:r>
            <a:r>
              <a:rPr lang="de-DE" altLang="en-US" sz="1167" b="0" dirty="0" err="1"/>
              <a:t>services</a:t>
            </a:r>
            <a:r>
              <a:rPr lang="de-DE" altLang="en-US" sz="1167" b="0" dirty="0"/>
              <a:t>. </a:t>
            </a:r>
            <a:r>
              <a:rPr lang="de-DE" altLang="en-US" sz="1167" b="0" i="1" dirty="0" err="1"/>
              <a:t>Ecol</a:t>
            </a:r>
            <a:r>
              <a:rPr lang="de-DE" altLang="en-US" sz="1167" b="0" i="1" dirty="0"/>
              <a:t> </a:t>
            </a:r>
            <a:r>
              <a:rPr lang="de-DE" altLang="en-US" sz="1167" b="0" i="1" dirty="0" err="1"/>
              <a:t>Econ</a:t>
            </a:r>
            <a:endParaRPr lang="de-DE" altLang="en-US" sz="1167" b="0" i="1" dirty="0"/>
          </a:p>
        </p:txBody>
      </p:sp>
    </p:spTree>
    <p:extLst>
      <p:ext uri="{BB962C8B-B14F-4D97-AF65-F5344CB8AC3E}">
        <p14:creationId xmlns:p14="http://schemas.microsoft.com/office/powerpoint/2010/main" val="1914135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70000" y="0"/>
            <a:ext cx="7620000" cy="1661656"/>
          </a:xfrm>
        </p:spPr>
        <p:txBody>
          <a:bodyPr>
            <a:normAutofit/>
          </a:bodyPr>
          <a:lstStyle/>
          <a:p>
            <a:r>
              <a:rPr lang="en-US" dirty="0"/>
              <a:t>Asymmetric Information: </a:t>
            </a:r>
            <a:br>
              <a:rPr lang="en-US" dirty="0"/>
            </a:br>
            <a:r>
              <a:rPr lang="en-US" dirty="0"/>
              <a:t>How much do you end up paying?</a:t>
            </a:r>
          </a:p>
        </p:txBody>
      </p:sp>
      <p:sp>
        <p:nvSpPr>
          <p:cNvPr id="26" name="Rectangle 25"/>
          <p:cNvSpPr/>
          <p:nvPr/>
        </p:nvSpPr>
        <p:spPr>
          <a:xfrm>
            <a:off x="2438616" y="3627930"/>
            <a:ext cx="2799144" cy="147937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30" name="Isosceles Triangle 29"/>
          <p:cNvSpPr/>
          <p:nvPr/>
        </p:nvSpPr>
        <p:spPr>
          <a:xfrm>
            <a:off x="3662107" y="3640316"/>
            <a:ext cx="1567602" cy="1479370"/>
          </a:xfrm>
          <a:prstGeom prst="triangle">
            <a:avLst>
              <a:gd name="adj" fmla="val 100000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cxnSp>
        <p:nvCxnSpPr>
          <p:cNvPr id="18" name="Straight Connector 17"/>
          <p:cNvCxnSpPr/>
          <p:nvPr/>
        </p:nvCxnSpPr>
        <p:spPr>
          <a:xfrm flipV="1">
            <a:off x="3662109" y="2333275"/>
            <a:ext cx="2952081" cy="2786411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2438615" y="1959289"/>
            <a:ext cx="0" cy="3180123"/>
          </a:xfrm>
          <a:prstGeom prst="straightConnector1">
            <a:avLst/>
          </a:prstGeom>
          <a:ln w="57150">
            <a:solidFill>
              <a:srgbClr val="C0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2438615" y="5099960"/>
            <a:ext cx="4251370" cy="39452"/>
          </a:xfrm>
          <a:prstGeom prst="straightConnector1">
            <a:avLst/>
          </a:prstGeom>
          <a:ln w="57150">
            <a:solidFill>
              <a:srgbClr val="C0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824015" y="4850381"/>
            <a:ext cx="217709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/>
              <a:t>Ecosystem Service </a:t>
            </a:r>
            <a:br>
              <a:rPr lang="en-US" sz="1500" b="1" dirty="0"/>
            </a:br>
            <a:r>
              <a:rPr lang="en-US" sz="1500" b="1" dirty="0"/>
              <a:t>(e.g. amount of forest)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508586" y="1959289"/>
            <a:ext cx="64528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/>
              <a:t>Price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2438615" y="3618418"/>
            <a:ext cx="4119228" cy="0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6870423" y="2173769"/>
            <a:ext cx="10833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solidFill>
                  <a:srgbClr val="00B050"/>
                </a:solidFill>
              </a:rPr>
              <a:t>Supply of Forest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870423" y="3371012"/>
            <a:ext cx="10833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solidFill>
                  <a:srgbClr val="0070C0"/>
                </a:solidFill>
              </a:rPr>
              <a:t>Uniform Price</a:t>
            </a:r>
          </a:p>
        </p:txBody>
      </p:sp>
      <p:sp>
        <p:nvSpPr>
          <p:cNvPr id="1025" name="Freeform 1024"/>
          <p:cNvSpPr/>
          <p:nvPr/>
        </p:nvSpPr>
        <p:spPr>
          <a:xfrm>
            <a:off x="2436604" y="2258818"/>
            <a:ext cx="4149076" cy="1939958"/>
          </a:xfrm>
          <a:custGeom>
            <a:avLst/>
            <a:gdLst>
              <a:gd name="connsiteX0" fmla="*/ 0 w 5911403"/>
              <a:gd name="connsiteY0" fmla="*/ 2588654 h 2588654"/>
              <a:gd name="connsiteX1" fmla="*/ 2987899 w 5911403"/>
              <a:gd name="connsiteY1" fmla="*/ 1931831 h 2588654"/>
              <a:gd name="connsiteX2" fmla="*/ 5911403 w 5911403"/>
              <a:gd name="connsiteY2" fmla="*/ 0 h 2588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911403" h="2588654">
                <a:moveTo>
                  <a:pt x="0" y="2588654"/>
                </a:moveTo>
                <a:cubicBezTo>
                  <a:pt x="1001332" y="2475963"/>
                  <a:pt x="2002665" y="2363273"/>
                  <a:pt x="2987899" y="1931831"/>
                </a:cubicBezTo>
                <a:cubicBezTo>
                  <a:pt x="3973133" y="1500389"/>
                  <a:pt x="5411274" y="401391"/>
                  <a:pt x="5911403" y="0"/>
                </a:cubicBezTo>
              </a:path>
            </a:pathLst>
          </a:custGeom>
          <a:noFill/>
          <a:ln w="38100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1029" name="TextBox 1028"/>
          <p:cNvSpPr txBox="1"/>
          <p:nvPr/>
        </p:nvSpPr>
        <p:spPr>
          <a:xfrm>
            <a:off x="4543603" y="2258818"/>
            <a:ext cx="104027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solidFill>
                  <a:srgbClr val="C00000"/>
                </a:solidFill>
              </a:rPr>
              <a:t>Auction Prices</a:t>
            </a:r>
            <a:br>
              <a:rPr lang="en-US" sz="1500" dirty="0">
                <a:solidFill>
                  <a:srgbClr val="C00000"/>
                </a:solidFill>
              </a:rPr>
            </a:br>
            <a:r>
              <a:rPr lang="en-US" sz="1500" dirty="0">
                <a:solidFill>
                  <a:srgbClr val="C00000"/>
                </a:solidFill>
              </a:rPr>
              <a:t>(potential)</a:t>
            </a:r>
          </a:p>
        </p:txBody>
      </p:sp>
      <p:sp>
        <p:nvSpPr>
          <p:cNvPr id="1030" name="TextBox 1029"/>
          <p:cNvSpPr txBox="1"/>
          <p:nvPr/>
        </p:nvSpPr>
        <p:spPr>
          <a:xfrm>
            <a:off x="2572646" y="4364952"/>
            <a:ext cx="11450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Uniform</a:t>
            </a:r>
            <a:br>
              <a:rPr lang="en-US" sz="15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r>
              <a:rPr lang="en-US" sz="15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Budget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B3D5728-1F68-4146-BD7B-3E89BF8E9816}"/>
              </a:ext>
            </a:extLst>
          </p:cNvPr>
          <p:cNvSpPr txBox="1"/>
          <p:nvPr/>
        </p:nvSpPr>
        <p:spPr>
          <a:xfrm>
            <a:off x="4159764" y="4518845"/>
            <a:ext cx="11450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solidFill>
                  <a:schemeClr val="accent6">
                    <a:lumMod val="75000"/>
                  </a:schemeClr>
                </a:solidFill>
              </a:rPr>
              <a:t>Minimum </a:t>
            </a:r>
            <a:br>
              <a:rPr lang="en-US" sz="1500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1500" b="1" dirty="0">
                <a:solidFill>
                  <a:schemeClr val="accent6">
                    <a:lumMod val="75000"/>
                  </a:schemeClr>
                </a:solidFill>
              </a:rPr>
              <a:t>Budget</a:t>
            </a:r>
          </a:p>
        </p:txBody>
      </p:sp>
    </p:spTree>
    <p:extLst>
      <p:ext uri="{BB962C8B-B14F-4D97-AF65-F5344CB8AC3E}">
        <p14:creationId xmlns:p14="http://schemas.microsoft.com/office/powerpoint/2010/main" val="4100789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0" grpId="0" animBg="1"/>
      <p:bldP spid="31" grpId="0"/>
      <p:bldP spid="1025" grpId="0" animBg="1"/>
      <p:bldP spid="1029" grpId="0"/>
      <p:bldP spid="1030" grpId="0"/>
      <p:bldP spid="1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DCE3DC-F80B-C54E-9ABF-A19B251F1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Mandatory vs. voluntary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579E00-15DC-734A-B85C-A7BBF7E9653A}"/>
              </a:ext>
            </a:extLst>
          </p:cNvPr>
          <p:cNvSpPr txBox="1"/>
          <p:nvPr/>
        </p:nvSpPr>
        <p:spPr>
          <a:xfrm>
            <a:off x="3039666" y="2857500"/>
            <a:ext cx="28574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Factor 1: Ecosystem services with strong interdependencies (e.g. habitat connectivity, scenic views, water purification)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96AA67-3949-7848-8839-3F981F8F9EC0}"/>
              </a:ext>
            </a:extLst>
          </p:cNvPr>
          <p:cNvSpPr txBox="1"/>
          <p:nvPr/>
        </p:nvSpPr>
        <p:spPr>
          <a:xfrm>
            <a:off x="890863" y="2970398"/>
            <a:ext cx="1685924" cy="1721465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Option 1: Regulatory taking with compensation at fair market rate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50F479-6DF6-0B4F-BF3D-7EA76A912640}"/>
              </a:ext>
            </a:extLst>
          </p:cNvPr>
          <p:cNvSpPr txBox="1"/>
          <p:nvPr/>
        </p:nvSpPr>
        <p:spPr>
          <a:xfrm>
            <a:off x="7534279" y="2970398"/>
            <a:ext cx="1685924" cy="119181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Option 2: Voluntary incentive program (PES)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7A79BC-0DE7-CC45-8913-E55BD6A96E3B}"/>
              </a:ext>
            </a:extLst>
          </p:cNvPr>
          <p:cNvSpPr txBox="1"/>
          <p:nvPr/>
        </p:nvSpPr>
        <p:spPr>
          <a:xfrm>
            <a:off x="4296668" y="4276364"/>
            <a:ext cx="32009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Factor 2: High heterogeneity in unobservable costs to landowners (e.g. family situations, preferences)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9A582729-75E4-1147-A86C-5A7789D79556}"/>
              </a:ext>
            </a:extLst>
          </p:cNvPr>
          <p:cNvSpPr/>
          <p:nvPr/>
        </p:nvSpPr>
        <p:spPr>
          <a:xfrm>
            <a:off x="1733825" y="1485956"/>
            <a:ext cx="6604004" cy="79300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Scenario: creating a protection program in a landscape with </a:t>
            </a:r>
            <a:r>
              <a:rPr lang="en-US" sz="2000" b="1" dirty="0"/>
              <a:t>thousands </a:t>
            </a:r>
            <a:r>
              <a:rPr lang="en-US" sz="2000" dirty="0"/>
              <a:t>of landowners and a </a:t>
            </a:r>
            <a:r>
              <a:rPr lang="en-US" sz="2000" b="1" dirty="0"/>
              <a:t>fixed budget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7725162-79F0-1C84-EB35-198014B4ADF5}"/>
              </a:ext>
            </a:extLst>
          </p:cNvPr>
          <p:cNvSpPr txBox="1"/>
          <p:nvPr/>
        </p:nvSpPr>
        <p:spPr>
          <a:xfrm>
            <a:off x="5897165" y="354686"/>
            <a:ext cx="32039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Under which circumstances can one be better than the other?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5947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1118D3-8FFA-E445-8A3C-5687398AEC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Conservation Banking: Cap-and-Trade</a:t>
            </a:r>
          </a:p>
        </p:txBody>
      </p:sp>
      <p:sp>
        <p:nvSpPr>
          <p:cNvPr id="4" name="Right Triangle 3">
            <a:extLst>
              <a:ext uri="{FF2B5EF4-FFF2-40B4-BE49-F238E27FC236}">
                <a16:creationId xmlns:a16="http://schemas.microsoft.com/office/drawing/2014/main" id="{FDABB25F-CDC6-F246-B15D-0F6ED7E6D3F5}"/>
              </a:ext>
            </a:extLst>
          </p:cNvPr>
          <p:cNvSpPr/>
          <p:nvPr/>
        </p:nvSpPr>
        <p:spPr>
          <a:xfrm flipH="1">
            <a:off x="3424116" y="4082992"/>
            <a:ext cx="1954333" cy="1003414"/>
          </a:xfrm>
          <a:prstGeom prst="rtTriangle">
            <a:avLst/>
          </a:prstGeom>
          <a:solidFill>
            <a:schemeClr val="accent5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5" name="Right Triangle 4">
            <a:extLst>
              <a:ext uri="{FF2B5EF4-FFF2-40B4-BE49-F238E27FC236}">
                <a16:creationId xmlns:a16="http://schemas.microsoft.com/office/drawing/2014/main" id="{B4144D91-2E2E-F94F-8FB4-995955FF360C}"/>
              </a:ext>
            </a:extLst>
          </p:cNvPr>
          <p:cNvSpPr/>
          <p:nvPr/>
        </p:nvSpPr>
        <p:spPr>
          <a:xfrm flipH="1">
            <a:off x="3424119" y="3505151"/>
            <a:ext cx="1511431" cy="1581255"/>
          </a:xfrm>
          <a:prstGeom prst="rtTriangle">
            <a:avLst/>
          </a:prstGeom>
          <a:solidFill>
            <a:schemeClr val="accent5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172F90B-89E9-C043-B7FE-034FB7851848}"/>
              </a:ext>
            </a:extLst>
          </p:cNvPr>
          <p:cNvCxnSpPr/>
          <p:nvPr/>
        </p:nvCxnSpPr>
        <p:spPr>
          <a:xfrm>
            <a:off x="5157003" y="3293673"/>
            <a:ext cx="0" cy="1792735"/>
          </a:xfrm>
          <a:prstGeom prst="line">
            <a:avLst/>
          </a:prstGeom>
          <a:ln w="28575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9169EA7-05C5-324B-92A0-8C64E46C7607}"/>
              </a:ext>
            </a:extLst>
          </p:cNvPr>
          <p:cNvCxnSpPr/>
          <p:nvPr/>
        </p:nvCxnSpPr>
        <p:spPr>
          <a:xfrm flipV="1">
            <a:off x="3424120" y="2098515"/>
            <a:ext cx="2871633" cy="298789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EE7A524-B532-F14B-8B4C-E200FC33705B}"/>
              </a:ext>
            </a:extLst>
          </p:cNvPr>
          <p:cNvCxnSpPr/>
          <p:nvPr/>
        </p:nvCxnSpPr>
        <p:spPr>
          <a:xfrm flipV="1">
            <a:off x="3424121" y="3592461"/>
            <a:ext cx="2871634" cy="149394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15226C9-36C4-7F42-B375-1C7DFC5CA00E}"/>
              </a:ext>
            </a:extLst>
          </p:cNvPr>
          <p:cNvCxnSpPr/>
          <p:nvPr/>
        </p:nvCxnSpPr>
        <p:spPr>
          <a:xfrm>
            <a:off x="3424120" y="1633732"/>
            <a:ext cx="0" cy="3452675"/>
          </a:xfrm>
          <a:prstGeom prst="line">
            <a:avLst/>
          </a:prstGeom>
          <a:ln w="28575"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B12AFBB-8840-B443-A572-6803C5518E62}"/>
              </a:ext>
            </a:extLst>
          </p:cNvPr>
          <p:cNvCxnSpPr/>
          <p:nvPr/>
        </p:nvCxnSpPr>
        <p:spPr>
          <a:xfrm flipH="1" flipV="1">
            <a:off x="3424119" y="5086406"/>
            <a:ext cx="3168702" cy="2"/>
          </a:xfrm>
          <a:prstGeom prst="line">
            <a:avLst/>
          </a:prstGeom>
          <a:ln w="28575"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1301E5EC-5379-8A43-8835-27912E4E3281}"/>
              </a:ext>
            </a:extLst>
          </p:cNvPr>
          <p:cNvSpPr txBox="1"/>
          <p:nvPr/>
        </p:nvSpPr>
        <p:spPr>
          <a:xfrm>
            <a:off x="3089564" y="1230944"/>
            <a:ext cx="64319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/>
              <a:t>Price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AA71892-D90E-E94E-89B7-466C8D175BA6}"/>
              </a:ext>
            </a:extLst>
          </p:cNvPr>
          <p:cNvSpPr txBox="1"/>
          <p:nvPr/>
        </p:nvSpPr>
        <p:spPr>
          <a:xfrm>
            <a:off x="6630699" y="4817101"/>
            <a:ext cx="107449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Ecosystem Service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303F626-2880-0046-A90C-31BC5CB0808C}"/>
              </a:ext>
            </a:extLst>
          </p:cNvPr>
          <p:cNvCxnSpPr/>
          <p:nvPr/>
        </p:nvCxnSpPr>
        <p:spPr>
          <a:xfrm flipH="1">
            <a:off x="4817060" y="3278528"/>
            <a:ext cx="191410" cy="19482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CF77389-7238-2241-A06E-53C30E587DB5}"/>
              </a:ext>
            </a:extLst>
          </p:cNvPr>
          <p:cNvCxnSpPr/>
          <p:nvPr/>
        </p:nvCxnSpPr>
        <p:spPr>
          <a:xfrm flipV="1">
            <a:off x="5267725" y="3876606"/>
            <a:ext cx="221448" cy="12513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4641C652-649F-6B40-8110-99576753196B}"/>
              </a:ext>
            </a:extLst>
          </p:cNvPr>
          <p:cNvSpPr txBox="1"/>
          <p:nvPr/>
        </p:nvSpPr>
        <p:spPr>
          <a:xfrm>
            <a:off x="6287287" y="1937606"/>
            <a:ext cx="88398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err="1"/>
              <a:t>MC</a:t>
            </a:r>
            <a:r>
              <a:rPr lang="en-US" sz="1500" baseline="-25000" dirty="0" err="1"/>
              <a:t>high</a:t>
            </a:r>
            <a:endParaRPr lang="en-US" sz="1500" baseline="-250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1A3F301-15F8-DD4D-83BE-7C459BB8995D}"/>
              </a:ext>
            </a:extLst>
          </p:cNvPr>
          <p:cNvSpPr txBox="1"/>
          <p:nvPr/>
        </p:nvSpPr>
        <p:spPr>
          <a:xfrm>
            <a:off x="6287287" y="3431551"/>
            <a:ext cx="64364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err="1"/>
              <a:t>MC</a:t>
            </a:r>
            <a:r>
              <a:rPr lang="en-US" sz="1500" baseline="-25000" dirty="0" err="1"/>
              <a:t>low</a:t>
            </a:r>
            <a:endParaRPr lang="en-US" sz="1500" baseline="-25000" dirty="0"/>
          </a:p>
        </p:txBody>
      </p:sp>
    </p:spTree>
    <p:extLst>
      <p:ext uri="{BB962C8B-B14F-4D97-AF65-F5344CB8AC3E}">
        <p14:creationId xmlns:p14="http://schemas.microsoft.com/office/powerpoint/2010/main" val="39806186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6AE283-CAC8-EE4F-8541-54875AF55D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Conservation Banking: Cap-and-Trade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C361BAF-CC07-DB45-8DE1-8358F8C8FBC5}"/>
              </a:ext>
            </a:extLst>
          </p:cNvPr>
          <p:cNvSpPr txBox="1"/>
          <p:nvPr/>
        </p:nvSpPr>
        <p:spPr>
          <a:xfrm>
            <a:off x="4960528" y="5173718"/>
            <a:ext cx="51738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err="1"/>
              <a:t>ES</a:t>
            </a:r>
            <a:r>
              <a:rPr lang="en-US" sz="1500" baseline="-25000" dirty="0" err="1"/>
              <a:t>init</a:t>
            </a:r>
            <a:endParaRPr lang="en-US" sz="1500" baseline="-250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3E0EDB4-6714-854A-97E4-C7CDBDC7018B}"/>
              </a:ext>
            </a:extLst>
          </p:cNvPr>
          <p:cNvSpPr txBox="1"/>
          <p:nvPr/>
        </p:nvSpPr>
        <p:spPr>
          <a:xfrm>
            <a:off x="4377819" y="5173718"/>
            <a:ext cx="53636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ES</a:t>
            </a:r>
            <a:r>
              <a:rPr lang="en-US" sz="1500" baseline="-25000" dirty="0"/>
              <a:t>1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138D4EC-B85E-DA44-B79D-B6E049C9F6B7}"/>
              </a:ext>
            </a:extLst>
          </p:cNvPr>
          <p:cNvSpPr txBox="1"/>
          <p:nvPr/>
        </p:nvSpPr>
        <p:spPr>
          <a:xfrm>
            <a:off x="5596467" y="5173718"/>
            <a:ext cx="45152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ES</a:t>
            </a:r>
            <a:r>
              <a:rPr lang="en-US" sz="1500" baseline="-25000" dirty="0"/>
              <a:t>2</a:t>
            </a:r>
          </a:p>
        </p:txBody>
      </p:sp>
      <p:sp>
        <p:nvSpPr>
          <p:cNvPr id="34" name="Right Triangle 33">
            <a:extLst>
              <a:ext uri="{FF2B5EF4-FFF2-40B4-BE49-F238E27FC236}">
                <a16:creationId xmlns:a16="http://schemas.microsoft.com/office/drawing/2014/main" id="{C079EC72-A1C4-EF4D-8297-5F6B83CD19B0}"/>
              </a:ext>
            </a:extLst>
          </p:cNvPr>
          <p:cNvSpPr/>
          <p:nvPr/>
        </p:nvSpPr>
        <p:spPr>
          <a:xfrm flipH="1">
            <a:off x="3415649" y="3888484"/>
            <a:ext cx="2303851" cy="1197923"/>
          </a:xfrm>
          <a:prstGeom prst="rtTriangle">
            <a:avLst/>
          </a:prstGeom>
          <a:solidFill>
            <a:schemeClr val="accent5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C751E302-4AAD-E940-9749-8C8F30237190}"/>
              </a:ext>
            </a:extLst>
          </p:cNvPr>
          <p:cNvCxnSpPr/>
          <p:nvPr/>
        </p:nvCxnSpPr>
        <p:spPr>
          <a:xfrm>
            <a:off x="4580617" y="3888485"/>
            <a:ext cx="0" cy="1197924"/>
          </a:xfrm>
          <a:prstGeom prst="line">
            <a:avLst/>
          </a:prstGeom>
          <a:ln w="28575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36AB3406-69CF-2D46-B81E-57A8B9DDC795}"/>
              </a:ext>
            </a:extLst>
          </p:cNvPr>
          <p:cNvCxnSpPr/>
          <p:nvPr/>
        </p:nvCxnSpPr>
        <p:spPr>
          <a:xfrm>
            <a:off x="5719502" y="3888485"/>
            <a:ext cx="0" cy="1197924"/>
          </a:xfrm>
          <a:prstGeom prst="line">
            <a:avLst/>
          </a:prstGeom>
          <a:ln w="28575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4DCDD608-48DB-D048-BF17-D5D35BE68176}"/>
              </a:ext>
            </a:extLst>
          </p:cNvPr>
          <p:cNvCxnSpPr/>
          <p:nvPr/>
        </p:nvCxnSpPr>
        <p:spPr>
          <a:xfrm flipH="1">
            <a:off x="3415654" y="3888484"/>
            <a:ext cx="2303848" cy="0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BA9D5D38-3A89-9440-A025-D492F5865FA0}"/>
              </a:ext>
            </a:extLst>
          </p:cNvPr>
          <p:cNvCxnSpPr/>
          <p:nvPr/>
        </p:nvCxnSpPr>
        <p:spPr>
          <a:xfrm>
            <a:off x="5148536" y="3293673"/>
            <a:ext cx="0" cy="1792735"/>
          </a:xfrm>
          <a:prstGeom prst="line">
            <a:avLst/>
          </a:prstGeom>
          <a:ln w="28575">
            <a:solidFill>
              <a:srgbClr val="FF0000">
                <a:alpha val="15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9BBE3D54-6603-9E41-BB73-B241AE6C3E35}"/>
              </a:ext>
            </a:extLst>
          </p:cNvPr>
          <p:cNvCxnSpPr/>
          <p:nvPr/>
        </p:nvCxnSpPr>
        <p:spPr>
          <a:xfrm flipV="1">
            <a:off x="3415654" y="2098515"/>
            <a:ext cx="2871633" cy="298789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DB615F4C-D1DD-2B4D-815D-DAFAE4E74913}"/>
              </a:ext>
            </a:extLst>
          </p:cNvPr>
          <p:cNvCxnSpPr/>
          <p:nvPr/>
        </p:nvCxnSpPr>
        <p:spPr>
          <a:xfrm flipV="1">
            <a:off x="3415654" y="3592461"/>
            <a:ext cx="2871634" cy="149394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42FC5F94-09C8-E64A-AED8-802BBD774752}"/>
              </a:ext>
            </a:extLst>
          </p:cNvPr>
          <p:cNvCxnSpPr/>
          <p:nvPr/>
        </p:nvCxnSpPr>
        <p:spPr>
          <a:xfrm>
            <a:off x="3415653" y="1633732"/>
            <a:ext cx="0" cy="3452675"/>
          </a:xfrm>
          <a:prstGeom prst="line">
            <a:avLst/>
          </a:prstGeom>
          <a:ln w="28575"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1D193898-BEE3-7649-906D-B78DC7FF7C3F}"/>
              </a:ext>
            </a:extLst>
          </p:cNvPr>
          <p:cNvCxnSpPr/>
          <p:nvPr/>
        </p:nvCxnSpPr>
        <p:spPr>
          <a:xfrm flipH="1" flipV="1">
            <a:off x="3415652" y="5086406"/>
            <a:ext cx="3168702" cy="2"/>
          </a:xfrm>
          <a:prstGeom prst="line">
            <a:avLst/>
          </a:prstGeom>
          <a:ln w="28575"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453C5746-BD08-2443-98FD-99116049D808}"/>
              </a:ext>
            </a:extLst>
          </p:cNvPr>
          <p:cNvSpPr txBox="1"/>
          <p:nvPr/>
        </p:nvSpPr>
        <p:spPr>
          <a:xfrm>
            <a:off x="3081097" y="1230944"/>
            <a:ext cx="64319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/>
              <a:t>Price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7F098F2-6565-4748-A6F1-F7E2617722A1}"/>
              </a:ext>
            </a:extLst>
          </p:cNvPr>
          <p:cNvSpPr txBox="1"/>
          <p:nvPr/>
        </p:nvSpPr>
        <p:spPr>
          <a:xfrm>
            <a:off x="2859799" y="3704931"/>
            <a:ext cx="64364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/>
              <a:t>p</a:t>
            </a:r>
            <a:r>
              <a:rPr lang="en-US" sz="1500" baseline="-25000"/>
              <a:t>Perm</a:t>
            </a:r>
            <a:endParaRPr lang="en-US" sz="1500" baseline="-25000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B557BF9-C6CA-1146-A18E-3F6400903DA4}"/>
              </a:ext>
            </a:extLst>
          </p:cNvPr>
          <p:cNvSpPr txBox="1"/>
          <p:nvPr/>
        </p:nvSpPr>
        <p:spPr>
          <a:xfrm>
            <a:off x="6287287" y="1937606"/>
            <a:ext cx="88398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err="1"/>
              <a:t>MC</a:t>
            </a:r>
            <a:r>
              <a:rPr lang="en-US" sz="1500" baseline="-25000" dirty="0" err="1"/>
              <a:t>high</a:t>
            </a:r>
            <a:endParaRPr lang="en-US" sz="1500" baseline="-25000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7D94BF2-B3B7-F846-8076-7AB20B22611B}"/>
              </a:ext>
            </a:extLst>
          </p:cNvPr>
          <p:cNvSpPr txBox="1"/>
          <p:nvPr/>
        </p:nvSpPr>
        <p:spPr>
          <a:xfrm>
            <a:off x="6287287" y="3431551"/>
            <a:ext cx="64364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err="1"/>
              <a:t>MC</a:t>
            </a:r>
            <a:r>
              <a:rPr lang="en-US" sz="1500" baseline="-25000" dirty="0" err="1"/>
              <a:t>low</a:t>
            </a:r>
            <a:endParaRPr lang="en-US" sz="1500" baseline="-25000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CF0DAF1-E113-7046-9CDD-C9E60B9132AF}"/>
              </a:ext>
            </a:extLst>
          </p:cNvPr>
          <p:cNvSpPr txBox="1"/>
          <p:nvPr/>
        </p:nvSpPr>
        <p:spPr>
          <a:xfrm>
            <a:off x="6630699" y="4817101"/>
            <a:ext cx="107449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Ecosystem Service</a:t>
            </a:r>
          </a:p>
        </p:txBody>
      </p:sp>
    </p:spTree>
    <p:extLst>
      <p:ext uri="{BB962C8B-B14F-4D97-AF65-F5344CB8AC3E}">
        <p14:creationId xmlns:p14="http://schemas.microsoft.com/office/powerpoint/2010/main" val="22051792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0E78FA7-6D52-7442-B8A1-CBF9A2A0DF2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5805" y="708987"/>
            <a:ext cx="7168390" cy="46671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BD06BDB-53DC-0D47-A587-EB39136A0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0000" y="1"/>
            <a:ext cx="7620000" cy="926353"/>
          </a:xfrm>
        </p:spPr>
        <p:txBody>
          <a:bodyPr/>
          <a:lstStyle/>
          <a:p>
            <a:r>
              <a:rPr lang="en-US" dirty="0"/>
              <a:t>Major</a:t>
            </a:r>
            <a:r>
              <a:rPr lang="en-US" baseline="0" dirty="0"/>
              <a:t> Mitigation Banking Programs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175F81-664F-D74D-9E49-89F312718910}"/>
              </a:ext>
            </a:extLst>
          </p:cNvPr>
          <p:cNvSpPr txBox="1"/>
          <p:nvPr/>
        </p:nvSpPr>
        <p:spPr>
          <a:xfrm>
            <a:off x="1270000" y="5407224"/>
            <a:ext cx="7620000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33" dirty="0"/>
              <a:t>Bennett et al. (2017) State of Biodiversity Mitigation 2017. Forest Trends</a:t>
            </a:r>
          </a:p>
        </p:txBody>
      </p:sp>
    </p:spTree>
    <p:extLst>
      <p:ext uri="{BB962C8B-B14F-4D97-AF65-F5344CB8AC3E}">
        <p14:creationId xmlns:p14="http://schemas.microsoft.com/office/powerpoint/2010/main" val="235276846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mage result for park ranger">
            <a:extLst>
              <a:ext uri="{FF2B5EF4-FFF2-40B4-BE49-F238E27FC236}">
                <a16:creationId xmlns:a16="http://schemas.microsoft.com/office/drawing/2014/main" id="{8764946D-DE6C-FA4A-90FB-97829001FE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 bwMode="auto">
          <a:xfrm>
            <a:off x="1506687" y="310962"/>
            <a:ext cx="3092676" cy="241137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edgarriceburroughs.com/wp-content/uploads/2015/04/Last-Northern-White-Rhino-Male-Guarded-by-Armed-Forces.jpg">
            <a:extLst>
              <a:ext uri="{FF2B5EF4-FFF2-40B4-BE49-F238E27FC236}">
                <a16:creationId xmlns:a16="http://schemas.microsoft.com/office/drawing/2014/main" id="{66302101-9030-FF47-B9CB-53B0E79885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06687" y="2989379"/>
            <a:ext cx="3092676" cy="2319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www.nps.gov/boaf/images/FAQPicture.jpg">
            <a:extLst>
              <a:ext uri="{FF2B5EF4-FFF2-40B4-BE49-F238E27FC236}">
                <a16:creationId xmlns:a16="http://schemas.microsoft.com/office/drawing/2014/main" id="{5270F8EC-B4E4-9F4C-A1ED-C237FFA6B1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28769" y="310964"/>
            <a:ext cx="3215170" cy="241137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 descr="https://i0.wp.com/www.franciscogomesdasilva.com.br/wp-content/uploads/2017/06/capa_megagarimpo_indigena.jpg?fit=728%2C433">
            <a:extLst>
              <a:ext uri="{FF2B5EF4-FFF2-40B4-BE49-F238E27FC236}">
                <a16:creationId xmlns:a16="http://schemas.microsoft.com/office/drawing/2014/main" id="{874C4D1D-631C-B241-9597-E873B105A3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28769" y="2989379"/>
            <a:ext cx="3215170" cy="2319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86BA523-D00D-EB4E-8EE4-1B36826FE0DC}"/>
              </a:ext>
            </a:extLst>
          </p:cNvPr>
          <p:cNvSpPr txBox="1"/>
          <p:nvPr/>
        </p:nvSpPr>
        <p:spPr>
          <a:xfrm>
            <a:off x="3926734" y="2259952"/>
            <a:ext cx="2165288" cy="119181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Enforcement can be an important cost factor for all these programs</a:t>
            </a:r>
          </a:p>
        </p:txBody>
      </p:sp>
    </p:spTree>
    <p:extLst>
      <p:ext uri="{BB962C8B-B14F-4D97-AF65-F5344CB8AC3E}">
        <p14:creationId xmlns:p14="http://schemas.microsoft.com/office/powerpoint/2010/main" val="3044076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4534293-E095-2745-95FF-CBFBB6BD9C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093879" y="2696800"/>
            <a:ext cx="5149759" cy="2548273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C0067B1-B152-3B4A-82F2-5BC45B746B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Amazon forest: regulatory enforcement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6C8E12-4214-4846-91FF-F6B25A7B4FB1}"/>
              </a:ext>
            </a:extLst>
          </p:cNvPr>
          <p:cNvSpPr txBox="1"/>
          <p:nvPr/>
        </p:nvSpPr>
        <p:spPr>
          <a:xfrm>
            <a:off x="7593437" y="4229410"/>
            <a:ext cx="23733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500" dirty="0" err="1"/>
              <a:t>Börner</a:t>
            </a:r>
            <a:r>
              <a:rPr lang="en-US" sz="1500" dirty="0"/>
              <a:t> et al. (2015) Post-Crackdown Effectiveness of Field-Based Forest Law Enforcement […]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8CF6C3C-4A1F-F381-B79A-073349436DB9}"/>
              </a:ext>
            </a:extLst>
          </p:cNvPr>
          <p:cNvGrpSpPr/>
          <p:nvPr/>
        </p:nvGrpSpPr>
        <p:grpSpPr>
          <a:xfrm>
            <a:off x="605881" y="1225399"/>
            <a:ext cx="5966369" cy="1077356"/>
            <a:chOff x="434431" y="1134246"/>
            <a:chExt cx="6787669" cy="1225659"/>
          </a:xfrm>
        </p:grpSpPr>
        <p:pic>
          <p:nvPicPr>
            <p:cNvPr id="4098" name="Picture 2" descr="https://static.wixstatic.com/media/65536e_93c193dd5bda4fcab8377ca6bf4916b0~mv2_d_2500_1875_s_2.jpg">
              <a:extLst>
                <a:ext uri="{FF2B5EF4-FFF2-40B4-BE49-F238E27FC236}">
                  <a16:creationId xmlns:a16="http://schemas.microsoft.com/office/drawing/2014/main" id="{255C7E62-6366-484C-BFF1-DE81C57EC09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964885" y="1206450"/>
              <a:ext cx="1724297" cy="1081251"/>
            </a:xfrm>
            <a:prstGeom prst="rect">
              <a:avLst/>
            </a:prstGeom>
            <a:ln>
              <a:solidFill>
                <a:schemeClr val="accent1">
                  <a:lumMod val="75000"/>
                </a:schemeClr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4B541A2-59DD-5D49-81AF-5CDE882E84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4431" y="1206449"/>
              <a:ext cx="1756005" cy="108125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102" name="Picture 6" descr="https://thumbs.dreamstime.com/z/martelo-do-dinheiro-e-do-juiz-isolado-no-branco-63728957.jpg">
              <a:extLst>
                <a:ext uri="{FF2B5EF4-FFF2-40B4-BE49-F238E27FC236}">
                  <a16:creationId xmlns:a16="http://schemas.microsoft.com/office/drawing/2014/main" id="{6B22F861-BEE2-954A-84C8-E9CFB9AE995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479247" y="1134246"/>
              <a:ext cx="1742853" cy="12256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ight Arrow 6">
              <a:extLst>
                <a:ext uri="{FF2B5EF4-FFF2-40B4-BE49-F238E27FC236}">
                  <a16:creationId xmlns:a16="http://schemas.microsoft.com/office/drawing/2014/main" id="{C19A6EDB-1FCC-FA47-A466-50B98EE31538}"/>
                </a:ext>
              </a:extLst>
            </p:cNvPr>
            <p:cNvSpPr/>
            <p:nvPr/>
          </p:nvSpPr>
          <p:spPr>
            <a:xfrm>
              <a:off x="2421851" y="1566965"/>
              <a:ext cx="304800" cy="360218"/>
            </a:xfrm>
            <a:prstGeom prst="rightArrow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12" name="Right Arrow 11">
              <a:extLst>
                <a:ext uri="{FF2B5EF4-FFF2-40B4-BE49-F238E27FC236}">
                  <a16:creationId xmlns:a16="http://schemas.microsoft.com/office/drawing/2014/main" id="{FED24C62-9F66-CE4C-9141-25095F8F9B22}"/>
                </a:ext>
              </a:extLst>
            </p:cNvPr>
            <p:cNvSpPr/>
            <p:nvPr/>
          </p:nvSpPr>
          <p:spPr>
            <a:xfrm>
              <a:off x="4945495" y="1566965"/>
              <a:ext cx="304800" cy="360218"/>
            </a:xfrm>
            <a:prstGeom prst="rightArrow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</p:grpSp>
    </p:spTree>
    <p:extLst>
      <p:ext uri="{BB962C8B-B14F-4D97-AF65-F5344CB8AC3E}">
        <p14:creationId xmlns:p14="http://schemas.microsoft.com/office/powerpoint/2010/main" val="7401697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CD11DC-B41F-6246-81FB-B00F19193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Optimal enforcement is rarely ”perfect” 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76200E5F-20AA-F340-9D44-129D3D365055}"/>
              </a:ext>
            </a:extLst>
          </p:cNvPr>
          <p:cNvCxnSpPr>
            <a:cxnSpLocks/>
          </p:cNvCxnSpPr>
          <p:nvPr/>
        </p:nvCxnSpPr>
        <p:spPr>
          <a:xfrm>
            <a:off x="1642941" y="4653695"/>
            <a:ext cx="49354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35B80F8C-4731-D44F-9AC4-259E24F68F53}"/>
              </a:ext>
            </a:extLst>
          </p:cNvPr>
          <p:cNvSpPr txBox="1"/>
          <p:nvPr/>
        </p:nvSpPr>
        <p:spPr>
          <a:xfrm>
            <a:off x="6507258" y="4485565"/>
            <a:ext cx="28493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Enforcement disincentive: p(detection) * sanction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3D4CB75-A5B4-EA47-AADB-71D8E23730DA}"/>
              </a:ext>
            </a:extLst>
          </p:cNvPr>
          <p:cNvCxnSpPr>
            <a:cxnSpLocks/>
          </p:cNvCxnSpPr>
          <p:nvPr/>
        </p:nvCxnSpPr>
        <p:spPr>
          <a:xfrm flipV="1">
            <a:off x="1642941" y="2027726"/>
            <a:ext cx="0" cy="262597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4DBB85B0-B2C1-974E-9F3F-E9813CFC4D8C}"/>
              </a:ext>
            </a:extLst>
          </p:cNvPr>
          <p:cNvSpPr txBox="1"/>
          <p:nvPr/>
        </p:nvSpPr>
        <p:spPr>
          <a:xfrm>
            <a:off x="381089" y="1623840"/>
            <a:ext cx="10700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Marginal (unit) cost / benefit</a:t>
            </a:r>
          </a:p>
        </p:txBody>
      </p:sp>
      <p:sp>
        <p:nvSpPr>
          <p:cNvPr id="15" name="Arc 14">
            <a:extLst>
              <a:ext uri="{FF2B5EF4-FFF2-40B4-BE49-F238E27FC236}">
                <a16:creationId xmlns:a16="http://schemas.microsoft.com/office/drawing/2014/main" id="{08330886-4C0A-FB40-8C67-AA051C31B909}"/>
              </a:ext>
            </a:extLst>
          </p:cNvPr>
          <p:cNvSpPr/>
          <p:nvPr/>
        </p:nvSpPr>
        <p:spPr>
          <a:xfrm flipH="1" flipV="1">
            <a:off x="1642940" y="-2180858"/>
            <a:ext cx="9138393" cy="6729046"/>
          </a:xfrm>
          <a:prstGeom prst="arc">
            <a:avLst>
              <a:gd name="adj1" fmla="val 16163429"/>
              <a:gd name="adj2" fmla="val 20671282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16" name="Arc 15">
            <a:extLst>
              <a:ext uri="{FF2B5EF4-FFF2-40B4-BE49-F238E27FC236}">
                <a16:creationId xmlns:a16="http://schemas.microsoft.com/office/drawing/2014/main" id="{C12A495E-AAB4-FE4A-9E1C-4F113B8F1F0F}"/>
              </a:ext>
            </a:extLst>
          </p:cNvPr>
          <p:cNvSpPr/>
          <p:nvPr/>
        </p:nvSpPr>
        <p:spPr>
          <a:xfrm flipV="1">
            <a:off x="-2503971" y="-2391872"/>
            <a:ext cx="9082327" cy="6729046"/>
          </a:xfrm>
          <a:prstGeom prst="arc">
            <a:avLst>
              <a:gd name="adj1" fmla="val 16163429"/>
              <a:gd name="adj2" fmla="val 20671282"/>
            </a:avLst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7D1ED7E-CB1C-384E-993D-6C86120B128C}"/>
              </a:ext>
            </a:extLst>
          </p:cNvPr>
          <p:cNvSpPr txBox="1"/>
          <p:nvPr/>
        </p:nvSpPr>
        <p:spPr>
          <a:xfrm>
            <a:off x="3937998" y="1696522"/>
            <a:ext cx="22568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accent2">
                    <a:lumMod val="75000"/>
                  </a:schemeClr>
                </a:solidFill>
              </a:rPr>
              <a:t>Cost of a one-unit increase in enforcement disincentive (e.g. gas &amp; salaries)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31CAC66-F850-CA4C-9815-31811FDB905D}"/>
              </a:ext>
            </a:extLst>
          </p:cNvPr>
          <p:cNvSpPr txBox="1"/>
          <p:nvPr/>
        </p:nvSpPr>
        <p:spPr>
          <a:xfrm>
            <a:off x="5080000" y="3259957"/>
            <a:ext cx="24904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4472C4"/>
                </a:solidFill>
              </a:rPr>
              <a:t>Benefit (e.g. lower poaching) of a one-unit increase in enforcement disincentive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55DAC1D-FC7E-6C48-BB1B-BFE0A75A328B}"/>
              </a:ext>
            </a:extLst>
          </p:cNvPr>
          <p:cNvCxnSpPr>
            <a:cxnSpLocks/>
          </p:cNvCxnSpPr>
          <p:nvPr/>
        </p:nvCxnSpPr>
        <p:spPr>
          <a:xfrm>
            <a:off x="3856648" y="4106618"/>
            <a:ext cx="0" cy="554800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52313C8D-2387-D844-BEF2-9292BF334369}"/>
              </a:ext>
            </a:extLst>
          </p:cNvPr>
          <p:cNvSpPr txBox="1"/>
          <p:nvPr/>
        </p:nvSpPr>
        <p:spPr>
          <a:xfrm>
            <a:off x="8269109" y="370350"/>
            <a:ext cx="173073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Even if many conservationists would like to see more of the latter</a:t>
            </a:r>
          </a:p>
        </p:txBody>
      </p:sp>
    </p:spTree>
    <p:extLst>
      <p:ext uri="{BB962C8B-B14F-4D97-AF65-F5344CB8AC3E}">
        <p14:creationId xmlns:p14="http://schemas.microsoft.com/office/powerpoint/2010/main" val="38707491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A171F8D-FC51-6743-8EC6-1BEA665BC9D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7460" y="946080"/>
            <a:ext cx="7365080" cy="32392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EA751FE-041A-BB4E-887E-5AE1197D711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5273" y="3835178"/>
            <a:ext cx="3098502" cy="14717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EC1633-F12C-024B-A48A-5F0637F44A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Public Protected Areas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C6C523-71A4-554F-88B7-D261D4AD568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468" y="3499375"/>
            <a:ext cx="573618" cy="157745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57357A2-EACB-AD4B-B34A-85A8125416F4}"/>
              </a:ext>
            </a:extLst>
          </p:cNvPr>
          <p:cNvSpPr txBox="1"/>
          <p:nvPr/>
        </p:nvSpPr>
        <p:spPr>
          <a:xfrm>
            <a:off x="1397460" y="3472689"/>
            <a:ext cx="1935448" cy="1662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58" dirty="0"/>
              <a:t>Strict</a:t>
            </a:r>
          </a:p>
          <a:p>
            <a:r>
              <a:rPr lang="en-US" sz="1458" dirty="0"/>
              <a:t>Wild</a:t>
            </a:r>
          </a:p>
          <a:p>
            <a:r>
              <a:rPr lang="en-US" sz="1458" dirty="0"/>
              <a:t>National Park</a:t>
            </a:r>
          </a:p>
          <a:p>
            <a:r>
              <a:rPr lang="en-US" sz="1458" dirty="0"/>
              <a:t>Monument</a:t>
            </a:r>
          </a:p>
          <a:p>
            <a:r>
              <a:rPr lang="en-US" sz="1458" dirty="0"/>
              <a:t>Managed Habitat Protected Landscape</a:t>
            </a:r>
          </a:p>
          <a:p>
            <a:r>
              <a:rPr lang="en-US" sz="1458" dirty="0"/>
              <a:t>Managed Resource </a:t>
            </a:r>
          </a:p>
        </p:txBody>
      </p:sp>
    </p:spTree>
    <p:extLst>
      <p:ext uri="{BB962C8B-B14F-4D97-AF65-F5344CB8AC3E}">
        <p14:creationId xmlns:p14="http://schemas.microsoft.com/office/powerpoint/2010/main" val="32047192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00C5BADB-B527-940A-8E1D-BF49892D0CC9}"/>
              </a:ext>
            </a:extLst>
          </p:cNvPr>
          <p:cNvGrpSpPr/>
          <p:nvPr/>
        </p:nvGrpSpPr>
        <p:grpSpPr>
          <a:xfrm>
            <a:off x="1181280" y="1064177"/>
            <a:ext cx="8248470" cy="4381386"/>
            <a:chOff x="1512888" y="1199629"/>
            <a:chExt cx="7620000" cy="404755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87DACDB-7EE8-9142-B0A6-FACC632A8A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12888" y="1199629"/>
              <a:ext cx="7620000" cy="4047559"/>
            </a:xfrm>
            <a:prstGeom prst="rect">
              <a:avLst/>
            </a:prstGeom>
          </p:spPr>
        </p:pic>
        <p:sp>
          <p:nvSpPr>
            <p:cNvPr id="5" name="Rounded Rectangular Callout 4">
              <a:extLst>
                <a:ext uri="{FF2B5EF4-FFF2-40B4-BE49-F238E27FC236}">
                  <a16:creationId xmlns:a16="http://schemas.microsoft.com/office/drawing/2014/main" id="{5DC87A12-28F9-9640-B94D-0C77985EC9BE}"/>
                </a:ext>
              </a:extLst>
            </p:cNvPr>
            <p:cNvSpPr/>
            <p:nvPr/>
          </p:nvSpPr>
          <p:spPr>
            <a:xfrm>
              <a:off x="5819846" y="2240539"/>
              <a:ext cx="1623942" cy="320260"/>
            </a:xfrm>
            <a:prstGeom prst="wedgeRoundRectCallout">
              <a:avLst>
                <a:gd name="adj1" fmla="val -99225"/>
                <a:gd name="adj2" fmla="val -20855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500" dirty="0"/>
                <a:t>EU: Natura 2000</a:t>
              </a:r>
            </a:p>
          </p:txBody>
        </p:sp>
        <p:sp>
          <p:nvSpPr>
            <p:cNvPr id="6" name="Rounded Rectangular Callout 5">
              <a:extLst>
                <a:ext uri="{FF2B5EF4-FFF2-40B4-BE49-F238E27FC236}">
                  <a16:creationId xmlns:a16="http://schemas.microsoft.com/office/drawing/2014/main" id="{406A07D5-3FEC-8249-B2C9-F76E10174AD9}"/>
                </a:ext>
              </a:extLst>
            </p:cNvPr>
            <p:cNvSpPr/>
            <p:nvPr/>
          </p:nvSpPr>
          <p:spPr>
            <a:xfrm>
              <a:off x="4047368" y="4424448"/>
              <a:ext cx="1772478" cy="320260"/>
            </a:xfrm>
            <a:prstGeom prst="wedgeRoundRectCallout">
              <a:avLst>
                <a:gd name="adj1" fmla="val -76686"/>
                <a:gd name="adj2" fmla="val -244778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500" dirty="0"/>
                <a:t>Brazil: Forest Code</a:t>
              </a:r>
            </a:p>
          </p:txBody>
        </p:sp>
        <p:sp>
          <p:nvSpPr>
            <p:cNvPr id="7" name="Rounded Rectangular Callout 6">
              <a:extLst>
                <a:ext uri="{FF2B5EF4-FFF2-40B4-BE49-F238E27FC236}">
                  <a16:creationId xmlns:a16="http://schemas.microsoft.com/office/drawing/2014/main" id="{6F616EA9-1433-004B-A3D7-42FB4E7C26D9}"/>
                </a:ext>
              </a:extLst>
            </p:cNvPr>
            <p:cNvSpPr/>
            <p:nvPr/>
          </p:nvSpPr>
          <p:spPr>
            <a:xfrm>
              <a:off x="1816585" y="4775016"/>
              <a:ext cx="1893955" cy="320260"/>
            </a:xfrm>
            <a:prstGeom prst="wedgeRoundRectCallout">
              <a:avLst>
                <a:gd name="adj1" fmla="val 36496"/>
                <a:gd name="adj2" fmla="val -141330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500" dirty="0"/>
                <a:t>Argentina: Forest Law</a:t>
              </a:r>
            </a:p>
          </p:txBody>
        </p:sp>
        <p:sp>
          <p:nvSpPr>
            <p:cNvPr id="8" name="Rounded Rectangular Callout 7">
              <a:extLst>
                <a:ext uri="{FF2B5EF4-FFF2-40B4-BE49-F238E27FC236}">
                  <a16:creationId xmlns:a16="http://schemas.microsoft.com/office/drawing/2014/main" id="{BE4F242C-2250-D24E-8F8A-4AED52734431}"/>
                </a:ext>
              </a:extLst>
            </p:cNvPr>
            <p:cNvSpPr/>
            <p:nvPr/>
          </p:nvSpPr>
          <p:spPr>
            <a:xfrm>
              <a:off x="2578586" y="1616584"/>
              <a:ext cx="1468783" cy="491434"/>
            </a:xfrm>
            <a:prstGeom prst="wedgeRoundRectCallout">
              <a:avLst>
                <a:gd name="adj1" fmla="val -43127"/>
                <a:gd name="adj2" fmla="val 115510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500" dirty="0"/>
                <a:t>U.S.: State and Municipal Laws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DFC2419-58E4-774B-A4A0-F4FF403481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cs typeface="Calibri" panose="020F0502020204030204" pitchFamily="34" charset="0"/>
              </a:rPr>
              <a:t>Private Land Use Regulations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D283C912-A074-D34F-B24C-FB55E89492A6}"/>
              </a:ext>
            </a:extLst>
          </p:cNvPr>
          <p:cNvSpPr/>
          <p:nvPr/>
        </p:nvSpPr>
        <p:spPr>
          <a:xfrm>
            <a:off x="6243638" y="467812"/>
            <a:ext cx="3621827" cy="381124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A key driver of ”protection” globally.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2B2C9A9-148F-BA2F-FB8E-B3889AAAFD56}"/>
              </a:ext>
            </a:extLst>
          </p:cNvPr>
          <p:cNvSpPr txBox="1"/>
          <p:nvPr/>
        </p:nvSpPr>
        <p:spPr>
          <a:xfrm>
            <a:off x="269965" y="2038149"/>
            <a:ext cx="11419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Some examples:</a:t>
            </a:r>
          </a:p>
        </p:txBody>
      </p:sp>
    </p:spTree>
    <p:extLst>
      <p:ext uri="{BB962C8B-B14F-4D97-AF65-F5344CB8AC3E}">
        <p14:creationId xmlns:p14="http://schemas.microsoft.com/office/powerpoint/2010/main" val="27102728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5569D66-2163-C046-8E12-F1D88119F08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0160000" cy="5715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9C0F11C-9033-FB43-9862-B94072BAC6BC}"/>
              </a:ext>
            </a:extLst>
          </p:cNvPr>
          <p:cNvSpPr txBox="1"/>
          <p:nvPr/>
        </p:nvSpPr>
        <p:spPr>
          <a:xfrm>
            <a:off x="8215456" y="4968330"/>
            <a:ext cx="1562244" cy="44267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n w="6350">
                  <a:noFill/>
                </a:ln>
                <a:solidFill>
                  <a:sysClr val="windowText" lastClr="000000"/>
                </a:solidFill>
              </a:rPr>
              <a:t>Iowa, USA</a:t>
            </a:r>
          </a:p>
        </p:txBody>
      </p:sp>
    </p:spTree>
    <p:extLst>
      <p:ext uri="{BB962C8B-B14F-4D97-AF65-F5344CB8AC3E}">
        <p14:creationId xmlns:p14="http://schemas.microsoft.com/office/powerpoint/2010/main" val="1599148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DBA119C-96A6-2645-8701-CAAD4C00F6C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160000" cy="5715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A30569C-5D02-D249-BBA3-D65161908838}"/>
              </a:ext>
            </a:extLst>
          </p:cNvPr>
          <p:cNvSpPr txBox="1"/>
          <p:nvPr/>
        </p:nvSpPr>
        <p:spPr>
          <a:xfrm>
            <a:off x="7649729" y="4968330"/>
            <a:ext cx="2127972" cy="44267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n w="6350">
                  <a:noFill/>
                </a:ln>
                <a:solidFill>
                  <a:sysClr val="windowText" lastClr="000000"/>
                </a:solidFill>
              </a:rPr>
              <a:t>Bavaria, Germany</a:t>
            </a:r>
          </a:p>
        </p:txBody>
      </p:sp>
    </p:spTree>
    <p:extLst>
      <p:ext uri="{BB962C8B-B14F-4D97-AF65-F5344CB8AC3E}">
        <p14:creationId xmlns:p14="http://schemas.microsoft.com/office/powerpoint/2010/main" val="226513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88AFFC-C8F7-3041-A986-A28937F363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7EBC65-42BF-B04F-8F43-B78F68E1BB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333801-6531-144B-86A6-B7E2A649866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1"/>
            <a:ext cx="10160000" cy="57150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28E7DD9-DC3F-6948-8AC1-53F2726DE521}"/>
              </a:ext>
            </a:extLst>
          </p:cNvPr>
          <p:cNvSpPr txBox="1"/>
          <p:nvPr/>
        </p:nvSpPr>
        <p:spPr>
          <a:xfrm>
            <a:off x="8000804" y="4968330"/>
            <a:ext cx="1819563" cy="44267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n w="6350">
                  <a:noFill/>
                </a:ln>
                <a:solidFill>
                  <a:sysClr val="windowText" lastClr="000000"/>
                </a:solidFill>
              </a:rPr>
              <a:t>Hunan, China</a:t>
            </a:r>
          </a:p>
        </p:txBody>
      </p:sp>
    </p:spTree>
    <p:extLst>
      <p:ext uri="{BB962C8B-B14F-4D97-AF65-F5344CB8AC3E}">
        <p14:creationId xmlns:p14="http://schemas.microsoft.com/office/powerpoint/2010/main" val="1986584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6D951EC-5739-9C43-8546-9431AA64CC0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0160000" cy="5715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78D27D5-0B91-9C41-B305-4B7048C472E8}"/>
              </a:ext>
            </a:extLst>
          </p:cNvPr>
          <p:cNvSpPr txBox="1"/>
          <p:nvPr/>
        </p:nvSpPr>
        <p:spPr>
          <a:xfrm>
            <a:off x="7886700" y="4968330"/>
            <a:ext cx="1919576" cy="44267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n w="6350">
                  <a:noFill/>
                </a:ln>
                <a:solidFill>
                  <a:sysClr val="windowText" lastClr="000000"/>
                </a:solidFill>
              </a:rPr>
              <a:t>Sichuan, China</a:t>
            </a:r>
          </a:p>
        </p:txBody>
      </p:sp>
    </p:spTree>
    <p:extLst>
      <p:ext uri="{BB962C8B-B14F-4D97-AF65-F5344CB8AC3E}">
        <p14:creationId xmlns:p14="http://schemas.microsoft.com/office/powerpoint/2010/main" val="2832641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2523</TotalTime>
  <Words>1662</Words>
  <Application>Microsoft Office PowerPoint</Application>
  <PresentationFormat>Custom</PresentationFormat>
  <Paragraphs>233</Paragraphs>
  <Slides>39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3" baseType="lpstr">
      <vt:lpstr>Arial</vt:lpstr>
      <vt:lpstr>Calibri</vt:lpstr>
      <vt:lpstr>Wingdings</vt:lpstr>
      <vt:lpstr>Office Theme</vt:lpstr>
      <vt:lpstr>PowerPoint Presentation</vt:lpstr>
      <vt:lpstr>Analytical framework</vt:lpstr>
      <vt:lpstr>A Simple Baseline Scenario</vt:lpstr>
      <vt:lpstr>Public Protected Areas</vt:lpstr>
      <vt:lpstr>Private Land Use Regulations</vt:lpstr>
      <vt:lpstr>PowerPoint Presentation</vt:lpstr>
      <vt:lpstr>PowerPoint Presentation</vt:lpstr>
      <vt:lpstr>PowerPoint Presentation</vt:lpstr>
      <vt:lpstr>PowerPoint Presentation</vt:lpstr>
      <vt:lpstr>Local zoning: considerable diversity</vt:lpstr>
      <vt:lpstr>Regulatory taking</vt:lpstr>
      <vt:lpstr>Natura 2000</vt:lpstr>
      <vt:lpstr>Eminent domain</vt:lpstr>
      <vt:lpstr>PowerPoint Presentation</vt:lpstr>
      <vt:lpstr>Eminent domain with “fair” value compensation</vt:lpstr>
      <vt:lpstr>Eminent domain with “fair” value compensation</vt:lpstr>
      <vt:lpstr>Land acquisitions: voluntary ownership transfer </vt:lpstr>
      <vt:lpstr>Land acquisitions: voluntary ownership transfer</vt:lpstr>
      <vt:lpstr>PowerPoint Presentation</vt:lpstr>
      <vt:lpstr>PowerPoint Presentation</vt:lpstr>
      <vt:lpstr>Conservation easement: partial right transfer</vt:lpstr>
      <vt:lpstr>Conservation easement: partial right transfer</vt:lpstr>
      <vt:lpstr>National Conservation Easement Database (NCED)</vt:lpstr>
      <vt:lpstr>PowerPoint Presentation</vt:lpstr>
      <vt:lpstr>Appraising conservation easements</vt:lpstr>
      <vt:lpstr>Payments for Environmental Services</vt:lpstr>
      <vt:lpstr>PES: Flagship Examples</vt:lpstr>
      <vt:lpstr>PES: Flagship Examples</vt:lpstr>
      <vt:lpstr>PES: Flagship Examples</vt:lpstr>
      <vt:lpstr>The Asymmetric Information Problem</vt:lpstr>
      <vt:lpstr>The Asymmetric Information Problem</vt:lpstr>
      <vt:lpstr>Asymmetric Information:  How much do you end up paying?</vt:lpstr>
      <vt:lpstr>Mandatory vs. voluntary</vt:lpstr>
      <vt:lpstr>Conservation Banking: Cap-and-Trade</vt:lpstr>
      <vt:lpstr>Conservation Banking: Cap-and-Trade</vt:lpstr>
      <vt:lpstr>Major Mitigation Banking Programs</vt:lpstr>
      <vt:lpstr>PowerPoint Presentation</vt:lpstr>
      <vt:lpstr>Amazon forest: regulatory enforcement</vt:lpstr>
      <vt:lpstr>Optimal enforcement is rarely ”perfect”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Nolte, Christoph Karl Elmar</dc:creator>
  <cp:lastModifiedBy>Nolte, Christoph</cp:lastModifiedBy>
  <cp:revision>507</cp:revision>
  <dcterms:created xsi:type="dcterms:W3CDTF">2021-01-21T22:10:58Z</dcterms:created>
  <dcterms:modified xsi:type="dcterms:W3CDTF">2025-10-23T16:28:54Z</dcterms:modified>
</cp:coreProperties>
</file>