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1"/>
  </p:notesMasterIdLst>
  <p:handoutMasterIdLst>
    <p:handoutMasterId r:id="rId12"/>
  </p:handoutMasterIdLst>
  <p:sldIdLst>
    <p:sldId id="258" r:id="rId2"/>
    <p:sldId id="541" r:id="rId3"/>
    <p:sldId id="303" r:id="rId4"/>
    <p:sldId id="287" r:id="rId5"/>
    <p:sldId id="542" r:id="rId6"/>
    <p:sldId id="543" r:id="rId7"/>
    <p:sldId id="544" r:id="rId8"/>
    <p:sldId id="286" r:id="rId9"/>
    <p:sldId id="391" r:id="rId10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D579"/>
    <a:srgbClr val="FFFC00"/>
    <a:srgbClr val="0096FF"/>
    <a:srgbClr val="E3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08"/>
    <p:restoredTop sz="91156"/>
  </p:normalViewPr>
  <p:slideViewPr>
    <p:cSldViewPr snapToGrid="0" snapToObjects="1">
      <p:cViewPr varScale="1">
        <p:scale>
          <a:sx n="140" d="100"/>
          <a:sy n="140" d="100"/>
        </p:scale>
        <p:origin x="232" y="184"/>
      </p:cViewPr>
      <p:guideLst/>
    </p:cSldViewPr>
  </p:slideViewPr>
  <p:outlineViewPr>
    <p:cViewPr>
      <p:scale>
        <a:sx n="33" d="100"/>
        <a:sy n="33" d="100"/>
      </p:scale>
      <p:origin x="0" y="-4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13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BBB93B-64BB-3E4F-9A60-ADEB331C4A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64098-D5C9-504B-BCC5-DDA9AAAC52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F6AB4-01D8-9040-956F-2402CD918122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1C37B-B15F-0040-B34C-3ABCE42920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31A5F-0718-0F41-B006-1A42684B6F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BD9B8-B3A7-C44C-891B-89511F22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CF827-C029-734F-89F9-159F11822EBD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E99CB-49AC-3648-B4C2-1FC0CAED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0D8E-0B7A-9346-9BAE-806F4D6E77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816" y="914400"/>
            <a:ext cx="8532368" cy="996696"/>
          </a:xfrm>
        </p:spPr>
        <p:txBody>
          <a:bodyPr anchor="ctr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56214"/>
            <a:ext cx="7620000" cy="3430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12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1288869"/>
            <a:ext cx="9483635" cy="4005941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90197CC-22EB-EB40-AB7A-1CABD30C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5" y="269437"/>
            <a:ext cx="9683931" cy="79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956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044E95-C687-BE41-95CE-B7ABD8CBA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328" y="1288868"/>
            <a:ext cx="4671604" cy="3994088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1811FA4-B732-6F45-9C9B-C6330DB6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5" y="269437"/>
            <a:ext cx="9683931" cy="79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FDE44E-4934-AC47-AA07-8D118F52F56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210868" y="1288868"/>
            <a:ext cx="4680887" cy="3994088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05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90A1-22B9-E542-9FF6-FBC28EFC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09B5-9CEB-D14D-92C1-4B1A25139D8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142429" y="1288868"/>
            <a:ext cx="4680887" cy="3994088"/>
          </a:xfrm>
          <a:prstGeom prst="rect">
            <a:avLst/>
          </a:prstGeom>
        </p:spPr>
        <p:txBody>
          <a:bodyPr/>
          <a:lstStyle>
            <a:lvl1pPr marL="7938" indent="0">
              <a:buFontTx/>
              <a:buNone/>
              <a:tabLst/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2B15B-047D-4A44-94E9-C5BEE7905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68" y="1288868"/>
            <a:ext cx="4671604" cy="3994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07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73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965" y="269437"/>
            <a:ext cx="9683931" cy="79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01747F-1938-E94D-B99F-F6311229A830}"/>
              </a:ext>
            </a:extLst>
          </p:cNvPr>
          <p:cNvSpPr/>
          <p:nvPr userDrawn="1"/>
        </p:nvSpPr>
        <p:spPr>
          <a:xfrm>
            <a:off x="0" y="5477936"/>
            <a:ext cx="10160000" cy="237067"/>
          </a:xfrm>
          <a:prstGeom prst="rect">
            <a:avLst/>
          </a:prstGeom>
          <a:solidFill>
            <a:srgbClr val="E3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tabLst>
                <a:tab pos="5079949" algn="ctr"/>
                <a:tab pos="9905901" algn="r"/>
              </a:tabLst>
            </a:pPr>
            <a:r>
              <a:rPr lang="en-US" sz="1167" i="0" dirty="0">
                <a:solidFill>
                  <a:schemeClr val="accent1">
                    <a:lumMod val="75000"/>
                  </a:schemeClr>
                </a:solidFill>
              </a:rPr>
              <a:t>	EE 508 / DS 537: Data Science for Conservation Decisions	</a:t>
            </a:r>
            <a:fld id="{F5E90FC3-A7AC-A24C-898B-2CD0962CF884}" type="slidenum">
              <a:rPr lang="en-US" sz="1167" i="0" smtClean="0">
                <a:solidFill>
                  <a:schemeClr val="accent1">
                    <a:lumMod val="75000"/>
                  </a:schemeClr>
                </a:solidFill>
              </a:rPr>
              <a:pPr marL="0" indent="0" algn="l">
                <a:tabLst>
                  <a:tab pos="5079949" algn="ctr"/>
                  <a:tab pos="9905901" algn="r"/>
                </a:tabLst>
              </a:pPr>
              <a:t>‹#›</a:t>
            </a:fld>
            <a:endParaRPr lang="en-US" sz="1167" i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6" r:id="rId4"/>
    <p:sldLayoutId id="2147483675" r:id="rId5"/>
  </p:sldLayoutIdLs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b="1" kern="1200" cap="none" baseline="0">
          <a:solidFill>
            <a:schemeClr val="accent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vineyard with trees and mountains in the background&#10;&#10;AI-generated content may be incorrect.">
            <a:extLst>
              <a:ext uri="{FF2B5EF4-FFF2-40B4-BE49-F238E27FC236}">
                <a16:creationId xmlns:a16="http://schemas.microsoft.com/office/drawing/2014/main" id="{26C442D0-4D03-DA70-60A2-0CE2DAFC7A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747" r="3051"/>
          <a:stretch>
            <a:fillRect/>
          </a:stretch>
        </p:blipFill>
        <p:spPr>
          <a:xfrm>
            <a:off x="308899" y="3070540"/>
            <a:ext cx="3292634" cy="1852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8899" y="1146023"/>
            <a:ext cx="9542204" cy="1375315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Habitat and Open Space at Risk of Land-Use Conversion: Targeting Strategies for Land Conservation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495800" y="3621287"/>
            <a:ext cx="1168400" cy="398488"/>
          </a:xfrm>
          <a:prstGeom prst="rect">
            <a:avLst/>
          </a:prstGeom>
          <a:noFill/>
        </p:spPr>
        <p:txBody>
          <a:bodyPr vert="horz" lIns="76200" tIns="38100" rIns="76200" bIns="381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C3E11-77C0-7DD1-FAEA-CBF4B4D81F0D}"/>
              </a:ext>
            </a:extLst>
          </p:cNvPr>
          <p:cNvSpPr txBox="1">
            <a:spLocks/>
          </p:cNvSpPr>
          <p:nvPr/>
        </p:nvSpPr>
        <p:spPr>
          <a:xfrm>
            <a:off x="0" y="323911"/>
            <a:ext cx="10160000" cy="398488"/>
          </a:xfrm>
          <a:prstGeom prst="rect">
            <a:avLst/>
          </a:prstGeom>
          <a:noFill/>
        </p:spPr>
        <p:txBody>
          <a:bodyPr vert="horz" lIns="76200" tIns="38100" rIns="76200" bIns="381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EE 508 / DS 537 – Data Science for Conservation Decisions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0806C-982A-E90C-CA2A-F4BFA77EEB3E}"/>
              </a:ext>
            </a:extLst>
          </p:cNvPr>
          <p:cNvSpPr txBox="1"/>
          <p:nvPr/>
        </p:nvSpPr>
        <p:spPr>
          <a:xfrm>
            <a:off x="3801161" y="4874098"/>
            <a:ext cx="83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C2912-31FF-1846-78C1-606549C31B26}"/>
              </a:ext>
            </a:extLst>
          </p:cNvPr>
          <p:cNvSpPr txBox="1"/>
          <p:nvPr/>
        </p:nvSpPr>
        <p:spPr>
          <a:xfrm>
            <a:off x="4561394" y="5937993"/>
            <a:ext cx="58879" cy="30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147758-E20F-F0F5-32DB-1CF5CA1FE713}"/>
              </a:ext>
            </a:extLst>
          </p:cNvPr>
          <p:cNvSpPr txBox="1"/>
          <p:nvPr/>
        </p:nvSpPr>
        <p:spPr>
          <a:xfrm>
            <a:off x="2539603" y="2321935"/>
            <a:ext cx="5079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Newburn et al. (2006)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407B52-3BB9-D403-F9ED-91A222153629}"/>
              </a:ext>
            </a:extLst>
          </p:cNvPr>
          <p:cNvSpPr txBox="1"/>
          <p:nvPr/>
        </p:nvSpPr>
        <p:spPr>
          <a:xfrm>
            <a:off x="3801161" y="4874098"/>
            <a:ext cx="83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12CF9-47FF-7E16-314D-3A9E524BBC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04" y="2954521"/>
            <a:ext cx="2824537" cy="21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neyard with trees and mountains in the background&#10;&#10;AI-generated content may be incorrect.">
            <a:extLst>
              <a:ext uri="{FF2B5EF4-FFF2-40B4-BE49-F238E27FC236}">
                <a16:creationId xmlns:a16="http://schemas.microsoft.com/office/drawing/2014/main" id="{DDDC7FD3-EF55-D8AB-0D34-8FF64BA7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747" r="3051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27A02D-BF40-06C9-4DAD-AA09F879B824}"/>
              </a:ext>
            </a:extLst>
          </p:cNvPr>
          <p:cNvSpPr txBox="1"/>
          <p:nvPr/>
        </p:nvSpPr>
        <p:spPr>
          <a:xfrm>
            <a:off x="0" y="5428729"/>
            <a:ext cx="3941619" cy="272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https://commons.wikimedia.org/wiki/File:Sonomamtnvineyard.jpg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F7A1F-2692-AD48-AD58-68690FC4EF68}"/>
              </a:ext>
            </a:extLst>
          </p:cNvPr>
          <p:cNvSpPr txBox="1"/>
          <p:nvPr/>
        </p:nvSpPr>
        <p:spPr>
          <a:xfrm>
            <a:off x="192808" y="177326"/>
            <a:ext cx="9774384" cy="4426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Sonoma County, CA: how to best allocate a fixed budget to protect lands from conversion?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AE1D65-9AE6-401A-7ABF-E0CE5CC5878C}"/>
              </a:ext>
            </a:extLst>
          </p:cNvPr>
          <p:cNvSpPr txBox="1"/>
          <p:nvPr/>
        </p:nvSpPr>
        <p:spPr>
          <a:xfrm>
            <a:off x="6987540" y="5088210"/>
            <a:ext cx="2946169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Sonoma county’s budget: $10M/year</a:t>
            </a:r>
          </a:p>
        </p:txBody>
      </p:sp>
    </p:spTree>
    <p:extLst>
      <p:ext uri="{BB962C8B-B14F-4D97-AF65-F5344CB8AC3E}">
        <p14:creationId xmlns:p14="http://schemas.microsoft.com/office/powerpoint/2010/main" val="309839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son_blu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646" y="1602269"/>
            <a:ext cx="762000" cy="762000"/>
          </a:xfrm>
          <a:prstGeom prst="rect">
            <a:avLst/>
          </a:prstGeom>
        </p:spPr>
      </p:pic>
      <p:pic>
        <p:nvPicPr>
          <p:cNvPr id="4" name="Picture 3" descr="person_yello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613" y="3062934"/>
            <a:ext cx="7620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757" y="3125820"/>
            <a:ext cx="344794" cy="439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156" y="3208500"/>
            <a:ext cx="344794" cy="4391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879" y="1711851"/>
            <a:ext cx="344794" cy="439141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Conservation easements in Sonoma</a:t>
            </a:r>
            <a:endParaRPr lang="en-US" dirty="0"/>
          </a:p>
        </p:txBody>
      </p:sp>
      <p:pic>
        <p:nvPicPr>
          <p:cNvPr id="15" name="Picture 14" descr="person_gree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970" y="3018376"/>
            <a:ext cx="762000" cy="7620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488286" y="2120059"/>
            <a:ext cx="1047193" cy="735263"/>
          </a:xfrm>
          <a:prstGeom prst="straightConnector1">
            <a:avLst/>
          </a:prstGeom>
          <a:ln w="38100" cmpd="sng">
            <a:solidFill>
              <a:srgbClr val="99B56B"/>
            </a:solidFill>
            <a:prstDash val="sys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26689" y="2013109"/>
            <a:ext cx="311930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dirty="0"/>
              <a:t>$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9B91D6D-429C-5A41-A5CE-1490184BB4B3}"/>
              </a:ext>
            </a:extLst>
          </p:cNvPr>
          <p:cNvSpPr/>
          <p:nvPr/>
        </p:nvSpPr>
        <p:spPr>
          <a:xfrm>
            <a:off x="2697320" y="3800023"/>
            <a:ext cx="3832281" cy="1149684"/>
          </a:xfrm>
          <a:prstGeom prst="parallelogram">
            <a:avLst>
              <a:gd name="adj" fmla="val 104166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21120000" scaled="0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C9196B-8FE7-F747-B095-DF4007D083A6}"/>
              </a:ext>
            </a:extLst>
          </p:cNvPr>
          <p:cNvCxnSpPr>
            <a:cxnSpLocks/>
          </p:cNvCxnSpPr>
          <p:nvPr/>
        </p:nvCxnSpPr>
        <p:spPr>
          <a:xfrm flipV="1">
            <a:off x="3693192" y="2363546"/>
            <a:ext cx="942220" cy="65410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BECCF9-7422-0144-BFE1-86CFE91DB67F}"/>
              </a:ext>
            </a:extLst>
          </p:cNvPr>
          <p:cNvSpPr txBox="1"/>
          <p:nvPr/>
        </p:nvSpPr>
        <p:spPr>
          <a:xfrm>
            <a:off x="1420697" y="1407670"/>
            <a:ext cx="2186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Direct payments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2CEBE-0B78-D243-A073-94E3A5B3A076}"/>
              </a:ext>
            </a:extLst>
          </p:cNvPr>
          <p:cNvSpPr txBox="1"/>
          <p:nvPr/>
        </p:nvSpPr>
        <p:spPr>
          <a:xfrm>
            <a:off x="6330905" y="1593006"/>
            <a:ext cx="2186791" cy="669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67" dirty="0"/>
              <a:t>Option 1: Government receives the easement</a:t>
            </a:r>
          </a:p>
        </p:txBody>
      </p:sp>
    </p:spTree>
    <p:extLst>
      <p:ext uri="{BB962C8B-B14F-4D97-AF65-F5344CB8AC3E}">
        <p14:creationId xmlns:p14="http://schemas.microsoft.com/office/powerpoint/2010/main" val="36059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2A6548-589D-7D46-B1B1-9E95A7E4F6E8}"/>
              </a:ext>
            </a:extLst>
          </p:cNvPr>
          <p:cNvSpPr/>
          <p:nvPr/>
        </p:nvSpPr>
        <p:spPr>
          <a:xfrm>
            <a:off x="3339352" y="1992543"/>
            <a:ext cx="1580030" cy="86285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Value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6E31FDC-4C4A-F641-AA79-0007F6E87BCA}"/>
              </a:ext>
            </a:extLst>
          </p:cNvPr>
          <p:cNvSpPr/>
          <p:nvPr/>
        </p:nvSpPr>
        <p:spPr>
          <a:xfrm>
            <a:off x="5595470" y="1992543"/>
            <a:ext cx="1580030" cy="86285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Threat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045405-B5D9-EB47-A47B-86DD44236A27}"/>
              </a:ext>
            </a:extLst>
          </p:cNvPr>
          <p:cNvSpPr/>
          <p:nvPr/>
        </p:nvSpPr>
        <p:spPr>
          <a:xfrm>
            <a:off x="4467411" y="3329781"/>
            <a:ext cx="1580030" cy="86285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Cost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66022-5586-7C4F-AE48-69CC6144E107}"/>
              </a:ext>
            </a:extLst>
          </p:cNvPr>
          <p:cNvSpPr txBox="1"/>
          <p:nvPr/>
        </p:nvSpPr>
        <p:spPr>
          <a:xfrm>
            <a:off x="5083735" y="2115807"/>
            <a:ext cx="347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59B39F-0AA8-5647-8D15-873A8496837F}"/>
              </a:ext>
            </a:extLst>
          </p:cNvPr>
          <p:cNvCxnSpPr/>
          <p:nvPr/>
        </p:nvCxnSpPr>
        <p:spPr>
          <a:xfrm>
            <a:off x="3260912" y="3090719"/>
            <a:ext cx="40117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>
            <a:extLst>
              <a:ext uri="{FF2B5EF4-FFF2-40B4-BE49-F238E27FC236}">
                <a16:creationId xmlns:a16="http://schemas.microsoft.com/office/drawing/2014/main" id="{58ED9289-C2A5-A12E-4A77-3AAD40CD40AB}"/>
              </a:ext>
            </a:extLst>
          </p:cNvPr>
          <p:cNvSpPr/>
          <p:nvPr/>
        </p:nvSpPr>
        <p:spPr>
          <a:xfrm rot="5400000">
            <a:off x="5179595" y="-268614"/>
            <a:ext cx="155661" cy="3836148"/>
          </a:xfrm>
          <a:prstGeom prst="leftBrac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C8258-6145-74DF-82AB-741A9D1797EF}"/>
              </a:ext>
            </a:extLst>
          </p:cNvPr>
          <p:cNvSpPr txBox="1"/>
          <p:nvPr/>
        </p:nvSpPr>
        <p:spPr>
          <a:xfrm>
            <a:off x="3339351" y="735791"/>
            <a:ext cx="38548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“Expected Benefit”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Newburn et al. 2006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45437-5BDD-0672-B065-BCBAB8C7FC7E}"/>
              </a:ext>
            </a:extLst>
          </p:cNvPr>
          <p:cNvSpPr txBox="1"/>
          <p:nvPr/>
        </p:nvSpPr>
        <p:spPr>
          <a:xfrm>
            <a:off x="816682" y="2178288"/>
            <a:ext cx="18465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“Benefit”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Newburn et al. 2006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C36B20-3B62-507D-818B-4C8270B2B64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427493" y="2423970"/>
            <a:ext cx="91185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72E98C5-1F5B-59BA-A4F6-C32A4D02AA54}"/>
              </a:ext>
            </a:extLst>
          </p:cNvPr>
          <p:cNvSpPr txBox="1"/>
          <p:nvPr/>
        </p:nvSpPr>
        <p:spPr>
          <a:xfrm>
            <a:off x="4205490" y="4522044"/>
            <a:ext cx="210387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Easement cost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Newburn et al. 2006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508E75-95FD-ABDC-1B30-EF0FA2E0EC77}"/>
              </a:ext>
            </a:extLst>
          </p:cNvPr>
          <p:cNvSpPr txBox="1"/>
          <p:nvPr/>
        </p:nvSpPr>
        <p:spPr>
          <a:xfrm>
            <a:off x="6879708" y="4357858"/>
            <a:ext cx="2350919" cy="78319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Here: total value - existing use value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B43961-B709-775C-5AAD-634A4E31C0E3}"/>
              </a:ext>
            </a:extLst>
          </p:cNvPr>
          <p:cNvCxnSpPr>
            <a:cxnSpLocks/>
          </p:cNvCxnSpPr>
          <p:nvPr/>
        </p:nvCxnSpPr>
        <p:spPr>
          <a:xfrm>
            <a:off x="6429676" y="4774482"/>
            <a:ext cx="4500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EE04B1-86E1-FEA4-5F4A-0F380FE49357}"/>
              </a:ext>
            </a:extLst>
          </p:cNvPr>
          <p:cNvSpPr txBox="1"/>
          <p:nvPr/>
        </p:nvSpPr>
        <p:spPr>
          <a:xfrm>
            <a:off x="7946508" y="1660690"/>
            <a:ext cx="1846583" cy="146423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Here: conversion to residential or vineyard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18944B-CB0A-CCC5-E36B-DA1C6AB8ECAA}"/>
              </a:ext>
            </a:extLst>
          </p:cNvPr>
          <p:cNvCxnSpPr>
            <a:cxnSpLocks/>
          </p:cNvCxnSpPr>
          <p:nvPr/>
        </p:nvCxnSpPr>
        <p:spPr>
          <a:xfrm>
            <a:off x="7496476" y="2423969"/>
            <a:ext cx="4500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9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1A4D5-3319-73D4-F361-C98961E0C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46" y="104067"/>
            <a:ext cx="7534307" cy="53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370C20-7221-B67A-B5D6-F03C8EFB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08" y="110585"/>
            <a:ext cx="6606183" cy="52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1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66F53-CD70-3724-5FD2-644223132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11" y="712270"/>
            <a:ext cx="8215778" cy="42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0BE08F-1ED0-5842-8263-AA59061DE3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32" y="693429"/>
            <a:ext cx="2584174" cy="1953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BFCA7-A127-CA48-8C29-ACA4636031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044" y="700603"/>
            <a:ext cx="2733640" cy="197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FC790B-AB27-E04A-9797-261240B35E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723" y="688690"/>
            <a:ext cx="2584174" cy="19492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A0820D-F9A4-A84F-9204-1C1CFF308877}"/>
              </a:ext>
            </a:extLst>
          </p:cNvPr>
          <p:cNvSpPr txBox="1"/>
          <p:nvPr/>
        </p:nvSpPr>
        <p:spPr>
          <a:xfrm>
            <a:off x="497832" y="156883"/>
            <a:ext cx="2584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Maximize Value x Threat</a:t>
            </a:r>
          </a:p>
          <a:p>
            <a:pPr algn="ctr"/>
            <a:r>
              <a:rPr lang="en-US" sz="1500" dirty="0"/>
              <a:t>Total Benefit: 0.6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582A3-DA4E-4A49-B038-9C644881A169}"/>
              </a:ext>
            </a:extLst>
          </p:cNvPr>
          <p:cNvSpPr txBox="1"/>
          <p:nvPr/>
        </p:nvSpPr>
        <p:spPr>
          <a:xfrm>
            <a:off x="3836777" y="156883"/>
            <a:ext cx="2584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Maximize Value / Cost</a:t>
            </a:r>
          </a:p>
          <a:p>
            <a:pPr algn="ctr"/>
            <a:r>
              <a:rPr lang="en-US" sz="1500" dirty="0"/>
              <a:t>Total Benefit: 9.7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B1917F-4396-E042-9533-2D36BE88A1A9}"/>
              </a:ext>
            </a:extLst>
          </p:cNvPr>
          <p:cNvSpPr txBox="1"/>
          <p:nvPr/>
        </p:nvSpPr>
        <p:spPr>
          <a:xfrm>
            <a:off x="7065818" y="161286"/>
            <a:ext cx="2803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Maximize (Value x Threat) / Cost</a:t>
            </a:r>
          </a:p>
          <a:p>
            <a:pPr algn="ctr"/>
            <a:r>
              <a:rPr lang="en-US" sz="1500" dirty="0"/>
              <a:t>Total Benefit: 14.3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64B525-A138-9E43-B618-7DC80FE98E6F}"/>
              </a:ext>
            </a:extLst>
          </p:cNvPr>
          <p:cNvSpPr txBox="1"/>
          <p:nvPr/>
        </p:nvSpPr>
        <p:spPr>
          <a:xfrm>
            <a:off x="-129309" y="5435674"/>
            <a:ext cx="7620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 err="1"/>
              <a:t>Newburn</a:t>
            </a:r>
            <a:r>
              <a:rPr lang="en-US" sz="1333" dirty="0"/>
              <a:t> et al. (2006) Habitat and open space at risk of land-use conversation […] </a:t>
            </a:r>
            <a:r>
              <a:rPr lang="en-US" sz="1333" i="1" dirty="0"/>
              <a:t>Am J of </a:t>
            </a:r>
            <a:r>
              <a:rPr lang="en-US" sz="1333" i="1" dirty="0" err="1"/>
              <a:t>Agric</a:t>
            </a:r>
            <a:r>
              <a:rPr lang="en-US" sz="1333" i="1" dirty="0"/>
              <a:t> Econ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EFE349-5852-45F4-A191-543D40BC8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277" y="3157779"/>
            <a:ext cx="5755446" cy="19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0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the state of massachusetts&#10;&#10;AI-generated content may be incorrect.">
            <a:extLst>
              <a:ext uri="{FF2B5EF4-FFF2-40B4-BE49-F238E27FC236}">
                <a16:creationId xmlns:a16="http://schemas.microsoft.com/office/drawing/2014/main" id="{774AE721-6C9F-8741-4620-B49C84594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83" y="237739"/>
            <a:ext cx="8586233" cy="52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2588</TotalTime>
  <Words>187</Words>
  <Application>Microsoft Macintosh PowerPoint</Application>
  <PresentationFormat>Custom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Conservation easements in Sonoma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Nolte, Christoph Karl Elmar</dc:creator>
  <cp:lastModifiedBy>Nolte, Christoph</cp:lastModifiedBy>
  <cp:revision>514</cp:revision>
  <dcterms:created xsi:type="dcterms:W3CDTF">2021-01-21T22:10:58Z</dcterms:created>
  <dcterms:modified xsi:type="dcterms:W3CDTF">2025-10-23T17:58:19Z</dcterms:modified>
</cp:coreProperties>
</file>