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22"/>
  </p:notesMasterIdLst>
  <p:handoutMasterIdLst>
    <p:handoutMasterId r:id="rId23"/>
  </p:handoutMasterIdLst>
  <p:sldIdLst>
    <p:sldId id="258" r:id="rId2"/>
    <p:sldId id="309" r:id="rId3"/>
    <p:sldId id="301" r:id="rId4"/>
    <p:sldId id="306" r:id="rId5"/>
    <p:sldId id="302" r:id="rId6"/>
    <p:sldId id="288" r:id="rId7"/>
    <p:sldId id="289" r:id="rId8"/>
    <p:sldId id="259" r:id="rId9"/>
    <p:sldId id="303" r:id="rId10"/>
    <p:sldId id="262" r:id="rId11"/>
    <p:sldId id="304" r:id="rId12"/>
    <p:sldId id="260" r:id="rId13"/>
    <p:sldId id="305" r:id="rId14"/>
    <p:sldId id="261" r:id="rId15"/>
    <p:sldId id="724" r:id="rId16"/>
    <p:sldId id="517" r:id="rId17"/>
    <p:sldId id="723" r:id="rId18"/>
    <p:sldId id="711" r:id="rId19"/>
    <p:sldId id="784" r:id="rId20"/>
    <p:sldId id="256" r:id="rId21"/>
  </p:sldIdLst>
  <p:sldSz cx="10160000" cy="5715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  <a:srgbClr val="FFD579"/>
    <a:srgbClr val="FFFC00"/>
    <a:srgbClr val="0096FF"/>
    <a:srgbClr val="E3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14"/>
    <p:restoredTop sz="91193"/>
  </p:normalViewPr>
  <p:slideViewPr>
    <p:cSldViewPr snapToGrid="0" snapToObjects="1">
      <p:cViewPr varScale="1">
        <p:scale>
          <a:sx n="131" d="100"/>
          <a:sy n="131" d="100"/>
        </p:scale>
        <p:origin x="504" y="176"/>
      </p:cViewPr>
      <p:guideLst/>
    </p:cSldViewPr>
  </p:slideViewPr>
  <p:outlineViewPr>
    <p:cViewPr>
      <p:scale>
        <a:sx n="33" d="100"/>
        <a:sy n="33" d="100"/>
      </p:scale>
      <p:origin x="0" y="-44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4" d="100"/>
          <a:sy n="94" d="100"/>
        </p:scale>
        <p:origin x="4136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BBB93B-64BB-3E4F-9A60-ADEB331C4A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64098-D5C9-504B-BCC5-DDA9AAAC52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1F6AB4-01D8-9040-956F-2402CD918122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51C37B-B15F-0040-B34C-3ABCE42920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A31A5F-0718-0F41-B006-1A42684B6F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BD9B8-B3A7-C44C-891B-89511F22C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4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CF827-C029-734F-89F9-159F11822EBD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E99CB-49AC-3648-B4C2-1FC0CAEDC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540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CA93AC-6085-FC40-898C-535F88B4D86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02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178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5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010D8E-0B7A-9346-9BAE-806F4D6E77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085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8463" y="696913"/>
            <a:ext cx="6188075" cy="34813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http://www.placeslab.org/</a:t>
            </a:r>
            <a:r>
              <a:rPr lang="en-US" dirty="0" err="1">
                <a:solidFill>
                  <a:schemeClr val="bg1"/>
                </a:solidFill>
              </a:rPr>
              <a:t>fmv_usa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EBDD4-5F4E-4EEF-8DA7-D851CDBAA60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1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3816" y="914400"/>
            <a:ext cx="8532368" cy="996696"/>
          </a:xfrm>
        </p:spPr>
        <p:txBody>
          <a:bodyPr anchor="ctr"/>
          <a:lstStyle>
            <a:lvl1pPr algn="ctr"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356214"/>
            <a:ext cx="7620000" cy="3430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96129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633" y="1288869"/>
            <a:ext cx="9483635" cy="4005941"/>
          </a:xfrm>
          <a:prstGeom prst="rect">
            <a:avLst/>
          </a:prstGeom>
        </p:spPr>
        <p:txBody>
          <a:bodyPr>
            <a:normAutofit/>
          </a:bodyPr>
          <a:lstStyle>
            <a:lvl1pPr marL="233363" indent="-233363">
              <a:tabLst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90197CC-22EB-EB40-AB7A-1CABD30C4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65" y="269437"/>
            <a:ext cx="9683931" cy="79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956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AA044E95-C687-BE41-95CE-B7ABD8CBA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1328" y="1288868"/>
            <a:ext cx="4671604" cy="3994088"/>
          </a:xfrm>
          <a:prstGeom prst="rect">
            <a:avLst/>
          </a:prstGeom>
        </p:spPr>
        <p:txBody>
          <a:bodyPr/>
          <a:lstStyle>
            <a:lvl1pPr marL="233363" indent="-233363">
              <a:tabLst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B1811FA4-B732-6F45-9C9B-C6330DB6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65" y="269437"/>
            <a:ext cx="9683931" cy="79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2FDE44E-4934-AC47-AA07-8D118F52F56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210868" y="1288868"/>
            <a:ext cx="4680887" cy="3994088"/>
          </a:xfrm>
          <a:prstGeom prst="rect">
            <a:avLst/>
          </a:prstGeom>
        </p:spPr>
        <p:txBody>
          <a:bodyPr/>
          <a:lstStyle>
            <a:lvl1pPr marL="233363" indent="-233363">
              <a:tabLst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305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F90A1-22B9-E542-9FF6-FBC28EFC1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2009B5-9CEB-D14D-92C1-4B1A25139D8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142429" y="1288868"/>
            <a:ext cx="4680887" cy="3994088"/>
          </a:xfrm>
          <a:prstGeom prst="rect">
            <a:avLst/>
          </a:prstGeom>
        </p:spPr>
        <p:txBody>
          <a:bodyPr/>
          <a:lstStyle>
            <a:lvl1pPr marL="7938" indent="0">
              <a:buFontTx/>
              <a:buNone/>
              <a:tabLst/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2B15B-047D-4A44-94E9-C5BEE7905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5968" y="1288868"/>
            <a:ext cx="4671604" cy="39940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tabLst/>
              <a:defRPr sz="28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0073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732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965" y="269437"/>
            <a:ext cx="9683931" cy="79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01747F-1938-E94D-B99F-F6311229A830}"/>
              </a:ext>
            </a:extLst>
          </p:cNvPr>
          <p:cNvSpPr/>
          <p:nvPr userDrawn="1"/>
        </p:nvSpPr>
        <p:spPr>
          <a:xfrm>
            <a:off x="0" y="5477936"/>
            <a:ext cx="10160000" cy="237067"/>
          </a:xfrm>
          <a:prstGeom prst="rect">
            <a:avLst/>
          </a:prstGeom>
          <a:solidFill>
            <a:srgbClr val="E3EB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l">
              <a:tabLst>
                <a:tab pos="5079949" algn="ctr"/>
                <a:tab pos="9905901" algn="r"/>
              </a:tabLst>
            </a:pPr>
            <a:r>
              <a:rPr lang="en-US" sz="1167" i="0" dirty="0">
                <a:solidFill>
                  <a:schemeClr val="accent1">
                    <a:lumMod val="75000"/>
                  </a:schemeClr>
                </a:solidFill>
              </a:rPr>
              <a:t>	EE 508 / DS 537: Data Science for Conservation Decisions	</a:t>
            </a:r>
            <a:fld id="{F5E90FC3-A7AC-A24C-898B-2CD0962CF884}" type="slidenum">
              <a:rPr lang="en-US" sz="1167" i="0" smtClean="0">
                <a:solidFill>
                  <a:schemeClr val="accent1">
                    <a:lumMod val="75000"/>
                  </a:schemeClr>
                </a:solidFill>
              </a:rPr>
              <a:pPr marL="0" indent="0" algn="l">
                <a:tabLst>
                  <a:tab pos="5079949" algn="ctr"/>
                  <a:tab pos="9905901" algn="r"/>
                </a:tabLst>
              </a:pPr>
              <a:t>‹#›</a:t>
            </a:fld>
            <a:endParaRPr lang="en-US" sz="1167" i="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0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2" r:id="rId3"/>
    <p:sldLayoutId id="2147483676" r:id="rId4"/>
    <p:sldLayoutId id="2147483675" r:id="rId5"/>
  </p:sldLayoutIdLst>
  <p:hf hdr="0" ftr="0" dt="0"/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b="1" kern="1200" cap="none" baseline="0">
          <a:solidFill>
            <a:schemeClr val="accent5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uq.edu.au/~uqmwatt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3637" y="1209822"/>
            <a:ext cx="9772726" cy="1375315"/>
          </a:xfrm>
          <a:prstGeom prst="rect">
            <a:avLst/>
          </a:prstGeom>
        </p:spPr>
        <p:txBody>
          <a:bodyPr vert="horz" lIns="76200" tIns="38100" rIns="76200" bIns="3810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b="1" dirty="0">
                <a:latin typeface="Calibri" panose="020F0502020204030204" pitchFamily="34" charset="0"/>
                <a:cs typeface="Calibri" panose="020F0502020204030204" pitchFamily="34" charset="0"/>
              </a:rPr>
              <a:t>Systematic Conservation</a:t>
            </a:r>
            <a:br>
              <a:rPr lang="en-US" sz="5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5000" b="1" dirty="0">
                <a:latin typeface="Calibri" panose="020F0502020204030204" pitchFamily="34" charset="0"/>
                <a:cs typeface="Calibri" panose="020F0502020204030204" pitchFamily="34" charset="0"/>
              </a:rPr>
              <a:t>Planning in </a:t>
            </a:r>
            <a:r>
              <a:rPr lang="en-US" sz="5000" b="1" dirty="0" err="1">
                <a:latin typeface="Calibri" panose="020F0502020204030204" pitchFamily="34" charset="0"/>
                <a:cs typeface="Calibri" panose="020F0502020204030204" pitchFamily="34" charset="0"/>
              </a:rPr>
              <a:t>Marxan</a:t>
            </a:r>
            <a:endParaRPr lang="en-US" sz="5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AC3E11-77C0-7DD1-FAEA-CBF4B4D81F0D}"/>
              </a:ext>
            </a:extLst>
          </p:cNvPr>
          <p:cNvSpPr txBox="1">
            <a:spLocks/>
          </p:cNvSpPr>
          <p:nvPr/>
        </p:nvSpPr>
        <p:spPr>
          <a:xfrm>
            <a:off x="0" y="323911"/>
            <a:ext cx="10160000" cy="398488"/>
          </a:xfrm>
          <a:prstGeom prst="rect">
            <a:avLst/>
          </a:prstGeom>
          <a:noFill/>
        </p:spPr>
        <p:txBody>
          <a:bodyPr vert="horz" lIns="76200" tIns="38100" rIns="76200" bIns="3810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EE 508 / DS 537 – Data Science for Conservation Decisions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A0806C-982A-E90C-CA2A-F4BFA77EEB3E}"/>
              </a:ext>
            </a:extLst>
          </p:cNvPr>
          <p:cNvSpPr txBox="1"/>
          <p:nvPr/>
        </p:nvSpPr>
        <p:spPr>
          <a:xfrm>
            <a:off x="3801161" y="5004487"/>
            <a:ext cx="838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500" dirty="0"/>
          </a:p>
        </p:txBody>
      </p:sp>
      <p:pic>
        <p:nvPicPr>
          <p:cNvPr id="11" name="Picture 2" descr="MARXANLOGO">
            <a:extLst>
              <a:ext uri="{FF2B5EF4-FFF2-40B4-BE49-F238E27FC236}">
                <a16:creationId xmlns:a16="http://schemas.microsoft.com/office/drawing/2014/main" id="{7E2218CD-DD73-4B85-6F02-66D2BAE58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3391587"/>
            <a:ext cx="4737100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marxan great barrier reef">
            <a:extLst>
              <a:ext uri="{FF2B5EF4-FFF2-40B4-BE49-F238E27FC236}">
                <a16:creationId xmlns:a16="http://schemas.microsoft.com/office/drawing/2014/main" id="{A082F0B7-B824-804B-C47F-82A13E7C1A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19"/>
          <a:stretch/>
        </p:blipFill>
        <p:spPr bwMode="auto">
          <a:xfrm>
            <a:off x="6935643" y="3142648"/>
            <a:ext cx="2675435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73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2DF99834-4206-FF4D-81E6-1529F6D48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“Simulated annealing” algorithm</a:t>
            </a:r>
          </a:p>
          <a:p>
            <a:pPr marL="380985" indent="-380985">
              <a:buFont typeface="+mj-lt"/>
              <a:buAutoNum type="arabicPeriod"/>
            </a:pPr>
            <a:r>
              <a:rPr lang="en-US" dirty="0"/>
              <a:t>Start with a random set of selected planning units.</a:t>
            </a:r>
          </a:p>
          <a:p>
            <a:pPr marL="380985" indent="-380985">
              <a:buFont typeface="+mj-lt"/>
              <a:buAutoNum type="arabicPeriod"/>
            </a:pPr>
            <a:r>
              <a:rPr lang="en-US" dirty="0"/>
              <a:t>Consider switching the selection status of a random planning unit.</a:t>
            </a:r>
          </a:p>
          <a:p>
            <a:pPr lvl="1"/>
            <a:r>
              <a:rPr lang="en-US" dirty="0"/>
              <a:t>Evaluate the network with vs. without the change against </a:t>
            </a:r>
            <a:r>
              <a:rPr lang="en-US" dirty="0" err="1"/>
              <a:t>Marxan’s</a:t>
            </a:r>
            <a:r>
              <a:rPr lang="en-US" dirty="0"/>
              <a:t> objective function to verify whether the switch will move you closer or further away from the objective.</a:t>
            </a:r>
          </a:p>
          <a:p>
            <a:pPr lvl="1"/>
            <a:r>
              <a:rPr lang="en-US" dirty="0"/>
              <a:t>If it gets you closer to</a:t>
            </a:r>
            <a:br>
              <a:rPr lang="en-US" dirty="0"/>
            </a:br>
            <a:r>
              <a:rPr lang="en-US" dirty="0"/>
              <a:t>the objective, accept</a:t>
            </a:r>
            <a:br>
              <a:rPr lang="en-US" dirty="0"/>
            </a:br>
            <a:r>
              <a:rPr lang="en-US" dirty="0"/>
              <a:t>the switch.</a:t>
            </a:r>
          </a:p>
          <a:p>
            <a:pPr marL="380985" indent="-380985">
              <a:buFont typeface="+mj-lt"/>
              <a:buAutoNum type="arabicPeriod"/>
            </a:pPr>
            <a:r>
              <a:rPr lang="en-US" dirty="0"/>
              <a:t>Repeat Step 2 a million times to find a good network.</a:t>
            </a:r>
          </a:p>
          <a:p>
            <a:pPr marL="380985" indent="-380985">
              <a:buFont typeface="+mj-lt"/>
              <a:buAutoNum type="arabicPeriod"/>
            </a:pPr>
            <a:r>
              <a:rPr lang="en-US" dirty="0"/>
              <a:t>Repeat Steps 1-3 several times (10-100 times) to find multiple near-optimal networks.</a:t>
            </a:r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3237E3-9357-7D4E-B1C0-DE8F9499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How Marxan works: step by step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C19BD2-B996-1B4C-993C-8BE9BE1FD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043" y="3040638"/>
            <a:ext cx="3491383" cy="99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953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2DD1286C-A4E6-EE44-B637-693D71C55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3" y="1288869"/>
            <a:ext cx="9483635" cy="41566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At the beginning of any Marxan run, the algorithm will  randomly accept </a:t>
            </a:r>
            <a:r>
              <a:rPr lang="en-US" i="1" dirty="0"/>
              <a:t>some</a:t>
            </a:r>
            <a:r>
              <a:rPr lang="en-US" dirty="0"/>
              <a:t> backwards steps, i.e. steps that will temporarily lead to a worse objective function. This avoids getting stuck too early in local optima.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Later in the run, the probability of accepting backwards steps decreases (”lowering the temperature”).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DBB3BF-D3A4-2945-8961-1BD732218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886" y="2428063"/>
            <a:ext cx="4396228" cy="2099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3237E3-9357-7D4E-B1C0-DE8F9499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Accepting ”bad” decisions early on</a:t>
            </a:r>
          </a:p>
        </p:txBody>
      </p:sp>
    </p:spTree>
    <p:extLst>
      <p:ext uri="{BB962C8B-B14F-4D97-AF65-F5344CB8AC3E}">
        <p14:creationId xmlns:p14="http://schemas.microsoft.com/office/powerpoint/2010/main" val="1344817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8F141-5625-1F49-B5D1-44B4B4208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can we avoid getting stuck in local optima?</a:t>
            </a:r>
          </a:p>
        </p:txBody>
      </p:sp>
      <p:pic>
        <p:nvPicPr>
          <p:cNvPr id="2050" name="Picture 2" descr="Image result for simulated annealing">
            <a:extLst>
              <a:ext uri="{FF2B5EF4-FFF2-40B4-BE49-F238E27FC236}">
                <a16:creationId xmlns:a16="http://schemas.microsoft.com/office/drawing/2014/main" id="{89832D01-2E3F-814A-878E-5572AEDC3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261" y="1371864"/>
            <a:ext cx="4743948" cy="3780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273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9">
            <a:extLst>
              <a:ext uri="{FF2B5EF4-FFF2-40B4-BE49-F238E27FC236}">
                <a16:creationId xmlns:a16="http://schemas.microsoft.com/office/drawing/2014/main" id="{2DD1286C-A4E6-EE44-B637-693D71C550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 the end of each run, Marxan will have found “a” good solution. However, the solution is not guaranteed to be optimal, as it depends on the initial randomized set.</a:t>
            </a:r>
          </a:p>
          <a:p>
            <a:r>
              <a:rPr lang="en-US" sz="2400" dirty="0"/>
              <a:t>Repeating the entire process</a:t>
            </a:r>
            <a:br>
              <a:rPr lang="en-US" sz="2400" dirty="0"/>
            </a:br>
            <a:r>
              <a:rPr lang="en-US" sz="2400" dirty="0"/>
              <a:t>multiple times with different </a:t>
            </a:r>
            <a:br>
              <a:rPr lang="en-US" sz="2400" dirty="0"/>
            </a:br>
            <a:r>
              <a:rPr lang="en-US" sz="2400" dirty="0"/>
              <a:t>initial random sets of planning unit</a:t>
            </a:r>
            <a:br>
              <a:rPr lang="en-US" sz="2400" dirty="0"/>
            </a:br>
            <a:r>
              <a:rPr lang="en-US" sz="2400" dirty="0"/>
              <a:t>returns several</a:t>
            </a:r>
            <a:r>
              <a:rPr lang="en-US" dirty="0"/>
              <a:t> </a:t>
            </a:r>
            <a:r>
              <a:rPr lang="en-US" sz="2400" dirty="0"/>
              <a:t>“near-optimal”</a:t>
            </a:r>
            <a:br>
              <a:rPr lang="en-US" sz="2400" dirty="0"/>
            </a:br>
            <a:r>
              <a:rPr lang="en-US" sz="2400" dirty="0"/>
              <a:t>protecte</a:t>
            </a:r>
            <a:r>
              <a:rPr lang="en-US" dirty="0"/>
              <a:t>d </a:t>
            </a:r>
            <a:r>
              <a:rPr lang="en-US" sz="2400" dirty="0"/>
              <a:t>area</a:t>
            </a:r>
            <a:r>
              <a:rPr lang="en-US" dirty="0"/>
              <a:t> </a:t>
            </a:r>
            <a:r>
              <a:rPr lang="en-US" sz="2400" dirty="0"/>
              <a:t>networks to choose</a:t>
            </a:r>
            <a:br>
              <a:rPr lang="en-US" sz="2400" dirty="0"/>
            </a:br>
            <a:r>
              <a:rPr lang="en-US" sz="2400" dirty="0"/>
              <a:t>from (and one that will perform</a:t>
            </a:r>
            <a:br>
              <a:rPr lang="en-US" sz="2400" dirty="0"/>
            </a:br>
            <a:r>
              <a:rPr lang="en-US" sz="2400" dirty="0"/>
              <a:t>“best” among this set).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3237E3-9357-7D4E-B1C0-DE8F9499D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Repeated simulated annealing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AFEDBD-4AED-BB46-9D57-FFD3F5BCC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941" y="2539489"/>
            <a:ext cx="3856768" cy="226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30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F860CFD-052C-2F48-B3C5-7205F02C1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4" y="1288869"/>
            <a:ext cx="5628022" cy="4005941"/>
          </a:xfrm>
        </p:spPr>
        <p:txBody>
          <a:bodyPr>
            <a:normAutofit/>
          </a:bodyPr>
          <a:lstStyle/>
          <a:p>
            <a:r>
              <a:rPr lang="en-US" dirty="0"/>
              <a:t>A common way to summarize Marxan results. A selection frequency (SF) map shows the number of times that a planning unit is selected into a final solution.</a:t>
            </a:r>
          </a:p>
          <a:p>
            <a:r>
              <a:rPr lang="en-US" dirty="0"/>
              <a:t>Planning units with high SF are more “irreplaceable” for achieving the targets.</a:t>
            </a:r>
          </a:p>
          <a:p>
            <a:pPr lvl="1"/>
            <a:r>
              <a:rPr lang="en-US" dirty="0"/>
              <a:t>But: selecting only PUs with the highest SF will </a:t>
            </a:r>
            <a:r>
              <a:rPr lang="en-US" b="1" dirty="0"/>
              <a:t>not</a:t>
            </a:r>
            <a:r>
              <a:rPr lang="en-US" dirty="0"/>
              <a:t> give you an “optimal solution”! Why?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D01841-2622-EC4C-8A91-223DE87EF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frequency map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87022B05-2B9D-C04F-B05A-F72BB92D2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947" y="1617190"/>
            <a:ext cx="2290629" cy="24806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25A212-9A06-294B-ACBF-67B8F4F1DCD1}"/>
              </a:ext>
            </a:extLst>
          </p:cNvPr>
          <p:cNvSpPr txBox="1"/>
          <p:nvPr/>
        </p:nvSpPr>
        <p:spPr>
          <a:xfrm>
            <a:off x="6437392" y="4321869"/>
            <a:ext cx="286968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Only the individual solutions of Marxan runs are optimized against </a:t>
            </a:r>
            <a:r>
              <a:rPr lang="en-US" sz="1500" dirty="0" err="1"/>
              <a:t>Marxan’s</a:t>
            </a:r>
            <a:r>
              <a:rPr lang="en-US" sz="1500" dirty="0"/>
              <a:t> objective function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98453B-0E2A-0E40-9E7D-F3B898FA0B55}"/>
              </a:ext>
            </a:extLst>
          </p:cNvPr>
          <p:cNvSpPr txBox="1"/>
          <p:nvPr/>
        </p:nvSpPr>
        <p:spPr>
          <a:xfrm>
            <a:off x="6437392" y="859280"/>
            <a:ext cx="30467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Green shading: selection frequency</a:t>
            </a:r>
          </a:p>
          <a:p>
            <a:r>
              <a:rPr lang="en-US" sz="1500" dirty="0"/>
              <a:t>Grey: already protected (locked in)</a:t>
            </a:r>
          </a:p>
        </p:txBody>
      </p:sp>
    </p:spTree>
    <p:extLst>
      <p:ext uri="{BB962C8B-B14F-4D97-AF65-F5344CB8AC3E}">
        <p14:creationId xmlns:p14="http://schemas.microsoft.com/office/powerpoint/2010/main" val="2351275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FE5B38-AF50-40E5-E557-8284A61D13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Examples from our work</a:t>
            </a:r>
          </a:p>
        </p:txBody>
      </p:sp>
    </p:spTree>
    <p:extLst>
      <p:ext uri="{BB962C8B-B14F-4D97-AF65-F5344CB8AC3E}">
        <p14:creationId xmlns:p14="http://schemas.microsoft.com/office/powerpoint/2010/main" val="4219114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201794-33B4-A84F-86B5-6FCC46B2A8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6" b="5342"/>
          <a:stretch/>
        </p:blipFill>
        <p:spPr>
          <a:xfrm>
            <a:off x="-30038" y="0"/>
            <a:ext cx="10220075" cy="5715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9A71DD-B645-7D40-AA00-B22B9AA24474}"/>
              </a:ext>
            </a:extLst>
          </p:cNvPr>
          <p:cNvSpPr txBox="1"/>
          <p:nvPr/>
        </p:nvSpPr>
        <p:spPr>
          <a:xfrm>
            <a:off x="2715605" y="5128527"/>
            <a:ext cx="3112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www.placeslab.org/</a:t>
            </a:r>
            <a:r>
              <a:rPr lang="en-US" dirty="0" err="1">
                <a:solidFill>
                  <a:schemeClr val="bg1"/>
                </a:solidFill>
              </a:rPr>
              <a:t>fmv_usa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D4D49A-84F4-544F-ACAF-A9BDDC41AA5D}"/>
              </a:ext>
            </a:extLst>
          </p:cNvPr>
          <p:cNvGrpSpPr/>
          <p:nvPr/>
        </p:nvGrpSpPr>
        <p:grpSpPr>
          <a:xfrm>
            <a:off x="6301239" y="4333461"/>
            <a:ext cx="3608664" cy="1086678"/>
            <a:chOff x="6055141" y="230128"/>
            <a:chExt cx="3947527" cy="11887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7FA982D-004E-C447-9D2A-0925272F1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55141" y="230128"/>
              <a:ext cx="3947527" cy="1188720"/>
            </a:xfrm>
            <a:prstGeom prst="rect">
              <a:avLst/>
            </a:prstGeom>
          </p:spPr>
        </p:pic>
        <p:pic>
          <p:nvPicPr>
            <p:cNvPr id="10" name="Picture 2" descr="Home">
              <a:extLst>
                <a:ext uri="{FF2B5EF4-FFF2-40B4-BE49-F238E27FC236}">
                  <a16:creationId xmlns:a16="http://schemas.microsoft.com/office/drawing/2014/main" id="{E152F5C6-ABFF-C24E-8728-A2EE08FB13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034335" y="1067235"/>
              <a:ext cx="968332" cy="308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1482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A2390A6-4E42-7C47-99FB-389044C4724A}"/>
              </a:ext>
            </a:extLst>
          </p:cNvPr>
          <p:cNvGrpSpPr/>
          <p:nvPr/>
        </p:nvGrpSpPr>
        <p:grpSpPr>
          <a:xfrm>
            <a:off x="851244" y="1448006"/>
            <a:ext cx="4118691" cy="3580882"/>
            <a:chOff x="2420471" y="1610436"/>
            <a:chExt cx="4118691" cy="358088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DD6FBF1-1560-5A47-91C8-851BDD4BE714}"/>
                </a:ext>
              </a:extLst>
            </p:cNvPr>
            <p:cNvPicPr/>
            <p:nvPr/>
          </p:nvPicPr>
          <p:blipFill rotWithShape="1">
            <a:blip r:embed="rId2"/>
            <a:srcRect l="12839"/>
            <a:stretch/>
          </p:blipFill>
          <p:spPr>
            <a:xfrm>
              <a:off x="2420471" y="1610436"/>
              <a:ext cx="4118691" cy="358088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C8DBAB3-3B0F-984D-A515-05FEDCBD0C1D}"/>
                </a:ext>
              </a:extLst>
            </p:cNvPr>
            <p:cNvSpPr/>
            <p:nvPr/>
          </p:nvSpPr>
          <p:spPr>
            <a:xfrm>
              <a:off x="2420471" y="1714449"/>
              <a:ext cx="1157981" cy="4675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ADEB351A-14D9-E145-95EE-9FF6D97577A4}"/>
              </a:ext>
            </a:extLst>
          </p:cNvPr>
          <p:cNvSpPr txBox="1">
            <a:spLocks/>
          </p:cNvSpPr>
          <p:nvPr/>
        </p:nvSpPr>
        <p:spPr>
          <a:xfrm>
            <a:off x="508000" y="0"/>
            <a:ext cx="9144000" cy="1610436"/>
          </a:xfrm>
          <a:prstGeom prst="rect">
            <a:avLst/>
          </a:prstGeom>
        </p:spPr>
        <p:txBody>
          <a:bodyPr anchor="ctr"/>
          <a:lstStyle>
            <a:lvl1pPr algn="ctr" defTabSz="571463" rtl="0" eaLnBrk="1" latinLnBrk="0" hangingPunct="1">
              <a:spcBef>
                <a:spcPct val="0"/>
              </a:spcBef>
              <a:buNone/>
              <a:defRPr sz="27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Estimated cost of protected area networks for </a:t>
            </a:r>
          </a:p>
          <a:p>
            <a:r>
              <a:rPr lang="en-US" sz="2400" dirty="0"/>
              <a:t>climate-sensitive species conservation in the United States:</a:t>
            </a:r>
            <a:br>
              <a:rPr lang="en-US" sz="2400" dirty="0"/>
            </a:br>
            <a:r>
              <a:rPr lang="en-US" sz="2400" b="1" dirty="0"/>
              <a:t>37x as high </a:t>
            </a:r>
            <a:r>
              <a:rPr lang="en-US" sz="2400" dirty="0"/>
              <a:t>as previously estimated</a:t>
            </a:r>
            <a:endParaRPr lang="en-US" sz="18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2B91BF9-42AB-804E-8DE7-9FDD53DAE63E}"/>
              </a:ext>
            </a:extLst>
          </p:cNvPr>
          <p:cNvCxnSpPr>
            <a:cxnSpLocks/>
          </p:cNvCxnSpPr>
          <p:nvPr/>
        </p:nvCxnSpPr>
        <p:spPr>
          <a:xfrm>
            <a:off x="2240181" y="2177359"/>
            <a:ext cx="0" cy="2871781"/>
          </a:xfrm>
          <a:prstGeom prst="straightConnector1">
            <a:avLst/>
          </a:prstGeom>
          <a:ln w="28575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807F564-F27D-5E42-B1E8-36ED792F3A0F}"/>
              </a:ext>
            </a:extLst>
          </p:cNvPr>
          <p:cNvSpPr txBox="1"/>
          <p:nvPr/>
        </p:nvSpPr>
        <p:spPr>
          <a:xfrm>
            <a:off x="933825" y="4985031"/>
            <a:ext cx="3351085" cy="374571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Great American Outdoors Act ($4.5B)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5AC5AAB-6C58-0D48-A095-E5FB2B786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00" y="2177359"/>
            <a:ext cx="4720996" cy="277705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A30DCAD1-2B7D-1240-87E8-A6916537B382}"/>
              </a:ext>
            </a:extLst>
          </p:cNvPr>
          <p:cNvSpPr txBox="1">
            <a:spLocks/>
          </p:cNvSpPr>
          <p:nvPr/>
        </p:nvSpPr>
        <p:spPr>
          <a:xfrm>
            <a:off x="5507472" y="1676657"/>
            <a:ext cx="3649133" cy="685800"/>
          </a:xfrm>
          <a:prstGeom prst="rect">
            <a:avLst/>
          </a:prstGeom>
        </p:spPr>
        <p:txBody>
          <a:bodyPr anchor="ctr"/>
          <a:lstStyle>
            <a:lvl1pPr algn="ctr" defTabSz="571463" rtl="0" eaLnBrk="1" latinLnBrk="0" hangingPunct="1">
              <a:spcBef>
                <a:spcPct val="0"/>
              </a:spcBef>
              <a:buNone/>
              <a:defRPr sz="27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Differences in cost estimates </a:t>
            </a:r>
          </a:p>
          <a:p>
            <a:r>
              <a:rPr lang="en-US" sz="1800" dirty="0"/>
              <a:t>“current species” scenario</a:t>
            </a:r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0B5ADE-819A-492A-6F9B-AD466199A180}"/>
              </a:ext>
            </a:extLst>
          </p:cNvPr>
          <p:cNvSpPr txBox="1"/>
          <p:nvPr/>
        </p:nvSpPr>
        <p:spPr>
          <a:xfrm>
            <a:off x="4561366" y="5138123"/>
            <a:ext cx="55986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500" dirty="0"/>
              <a:t>Nolte (2020) High-resolution land value maps … PNAS </a:t>
            </a:r>
          </a:p>
        </p:txBody>
      </p:sp>
    </p:spTree>
    <p:extLst>
      <p:ext uri="{BB962C8B-B14F-4D97-AF65-F5344CB8AC3E}">
        <p14:creationId xmlns:p14="http://schemas.microsoft.com/office/powerpoint/2010/main" val="182519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479BDAF-E8C6-8E42-86F1-CF24327A61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6" t="16543" r="11523" b="18119"/>
          <a:stretch/>
        </p:blipFill>
        <p:spPr>
          <a:xfrm>
            <a:off x="1192802" y="627452"/>
            <a:ext cx="7457133" cy="47100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C13576A-5E33-1643-977E-A402C0352245}"/>
              </a:ext>
            </a:extLst>
          </p:cNvPr>
          <p:cNvSpPr txBox="1">
            <a:spLocks/>
          </p:cNvSpPr>
          <p:nvPr/>
        </p:nvSpPr>
        <p:spPr>
          <a:xfrm>
            <a:off x="0" y="112726"/>
            <a:ext cx="10160000" cy="603712"/>
          </a:xfrm>
          <a:prstGeom prst="rect">
            <a:avLst/>
          </a:prstGeom>
        </p:spPr>
        <p:txBody>
          <a:bodyPr anchor="ctr"/>
          <a:lstStyle>
            <a:lvl1pPr algn="ctr" defTabSz="571463" rtl="0" eaLnBrk="1" latinLnBrk="0" hangingPunct="1">
              <a:spcBef>
                <a:spcPct val="0"/>
              </a:spcBef>
              <a:buNone/>
              <a:defRPr sz="275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Spatial priorities change if high-resolution cost proxies are used</a:t>
            </a:r>
            <a:endParaRPr lang="en-US" sz="2000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453FCBB-A4C1-EB47-949A-35830F991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t="85831" r="11523" b="3322"/>
          <a:stretch/>
        </p:blipFill>
        <p:spPr>
          <a:xfrm>
            <a:off x="253453" y="5076943"/>
            <a:ext cx="4036079" cy="38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14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E2AB6471-CB6E-AD33-7E26-42A5CF752D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7" t="56989" r="50950" b="3496"/>
          <a:stretch/>
        </p:blipFill>
        <p:spPr>
          <a:xfrm>
            <a:off x="6318962" y="617907"/>
            <a:ext cx="3625227" cy="4827656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CCB5095-9161-C1F0-F2AE-115B436BA1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3" r="50950" b="52204"/>
          <a:stretch/>
        </p:blipFill>
        <p:spPr>
          <a:xfrm>
            <a:off x="512829" y="1073585"/>
            <a:ext cx="1914769" cy="3089267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70F6868-51B5-3175-1816-EE0F6767A1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9" t="61470" b="2460"/>
          <a:stretch/>
        </p:blipFill>
        <p:spPr>
          <a:xfrm>
            <a:off x="4842498" y="1336937"/>
            <a:ext cx="2026931" cy="23731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E81D2-5B89-68C1-91ED-2B95D64EE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Predicting the cost of land acquisitions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6EB0FD-F9C9-88A9-DCAD-B459CE66C052}"/>
              </a:ext>
            </a:extLst>
          </p:cNvPr>
          <p:cNvGrpSpPr/>
          <p:nvPr/>
        </p:nvGrpSpPr>
        <p:grpSpPr>
          <a:xfrm>
            <a:off x="2842202" y="1602199"/>
            <a:ext cx="1864231" cy="3297138"/>
            <a:chOff x="2842202" y="1995604"/>
            <a:chExt cx="1864231" cy="3297138"/>
          </a:xfrm>
        </p:grpSpPr>
        <p:pic>
          <p:nvPicPr>
            <p:cNvPr id="12" name="Content Placeholder 4">
              <a:extLst>
                <a:ext uri="{FF2B5EF4-FFF2-40B4-BE49-F238E27FC236}">
                  <a16:creationId xmlns:a16="http://schemas.microsoft.com/office/drawing/2014/main" id="{187F4A31-14C3-0BC9-7DCB-988DA2AC66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97" t="2683" r="2940" b="44836"/>
            <a:stretch/>
          </p:blipFill>
          <p:spPr>
            <a:xfrm>
              <a:off x="2842202" y="1995605"/>
              <a:ext cx="1864231" cy="329713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D68EF4-E75F-F672-EBEF-562E4E4BD691}"/>
                </a:ext>
              </a:extLst>
            </p:cNvPr>
            <p:cNvSpPr/>
            <p:nvPr/>
          </p:nvSpPr>
          <p:spPr>
            <a:xfrm>
              <a:off x="2842202" y="1995604"/>
              <a:ext cx="106738" cy="404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D464C13-1024-B834-E125-3A322C4B7D15}"/>
              </a:ext>
            </a:extLst>
          </p:cNvPr>
          <p:cNvSpPr txBox="1"/>
          <p:nvPr/>
        </p:nvSpPr>
        <p:spPr>
          <a:xfrm>
            <a:off x="0" y="5138123"/>
            <a:ext cx="10160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Nolte et al. (2023) Improving estimates of land protection costs in a tropical biodiversity hotspot. Frontiers in Ecology &amp; the Env.</a:t>
            </a:r>
          </a:p>
        </p:txBody>
      </p:sp>
    </p:spTree>
    <p:extLst>
      <p:ext uri="{BB962C8B-B14F-4D97-AF65-F5344CB8AC3E}">
        <p14:creationId xmlns:p14="http://schemas.microsoft.com/office/powerpoint/2010/main" val="10639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8FA2639-F339-5644-BC9A-2E5EC36DAA9B}"/>
              </a:ext>
            </a:extLst>
          </p:cNvPr>
          <p:cNvSpPr txBox="1"/>
          <p:nvPr/>
        </p:nvSpPr>
        <p:spPr>
          <a:xfrm>
            <a:off x="1719768" y="4658189"/>
            <a:ext cx="3203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 Spatial dependencies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EA6637-987D-D447-9C3E-97A24E423DAD}"/>
              </a:ext>
            </a:extLst>
          </p:cNvPr>
          <p:cNvSpPr txBox="1"/>
          <p:nvPr/>
        </p:nvSpPr>
        <p:spPr>
          <a:xfrm>
            <a:off x="5539771" y="4658189"/>
            <a:ext cx="3203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+ Dynamics across time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09F26B8-5E21-D7A0-BEEA-FABEB2C15568}"/>
              </a:ext>
            </a:extLst>
          </p:cNvPr>
          <p:cNvGrpSpPr/>
          <p:nvPr/>
        </p:nvGrpSpPr>
        <p:grpSpPr>
          <a:xfrm>
            <a:off x="6645349" y="1772947"/>
            <a:ext cx="2751854" cy="1519327"/>
            <a:chOff x="2850030" y="595554"/>
            <a:chExt cx="4515971" cy="2689412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4966484A-D4F2-2A0F-E033-550D3677CBBE}"/>
                </a:ext>
              </a:extLst>
            </p:cNvPr>
            <p:cNvSpPr/>
            <p:nvPr/>
          </p:nvSpPr>
          <p:spPr>
            <a:xfrm>
              <a:off x="3174999" y="853290"/>
              <a:ext cx="1580030" cy="862853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Value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0DDD233F-FE4C-F067-FA22-B6AC63D59409}"/>
                </a:ext>
              </a:extLst>
            </p:cNvPr>
            <p:cNvSpPr/>
            <p:nvPr/>
          </p:nvSpPr>
          <p:spPr>
            <a:xfrm>
              <a:off x="5266767" y="853291"/>
              <a:ext cx="1744380" cy="862854"/>
            </a:xfrm>
            <a:prstGeom prst="round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△ </a:t>
              </a:r>
              <a:r>
                <a:rPr lang="en-US" dirty="0"/>
                <a:t>Threat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12FBF67-ADF8-CEDA-F88E-E1DD4C055A64}"/>
                </a:ext>
              </a:extLst>
            </p:cNvPr>
            <p:cNvSpPr/>
            <p:nvPr/>
          </p:nvSpPr>
          <p:spPr>
            <a:xfrm>
              <a:off x="4303058" y="2190528"/>
              <a:ext cx="1580030" cy="862853"/>
            </a:xfrm>
            <a:prstGeom prst="roundRect">
              <a:avLst/>
            </a:prstGeom>
            <a:ln w="28575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800" dirty="0"/>
                <a:t>△ </a:t>
              </a:r>
              <a:r>
                <a:rPr lang="en-US" dirty="0"/>
                <a:t>Cost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67530A94-1885-BB63-44CD-6785D452979A}"/>
                </a:ext>
              </a:extLst>
            </p:cNvPr>
            <p:cNvSpPr/>
            <p:nvPr/>
          </p:nvSpPr>
          <p:spPr>
            <a:xfrm>
              <a:off x="2850030" y="595554"/>
              <a:ext cx="4515971" cy="2689412"/>
            </a:xfrm>
            <a:prstGeom prst="roundRect">
              <a:avLst>
                <a:gd name="adj" fmla="val 5985"/>
              </a:avLst>
            </a:prstGeom>
            <a:noFill/>
            <a:ln w="28575">
              <a:solidFill>
                <a:schemeClr val="bg2">
                  <a:lumMod val="50000"/>
                </a:schemeClr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F2FAF08-04F9-AED3-3B7F-ABDF98560B93}"/>
                </a:ext>
              </a:extLst>
            </p:cNvPr>
            <p:cNvSpPr txBox="1"/>
            <p:nvPr/>
          </p:nvSpPr>
          <p:spPr>
            <a:xfrm>
              <a:off x="4837205" y="976554"/>
              <a:ext cx="347384" cy="653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2CB4392-2CC1-98CC-C7ED-1D3BD2C4506E}"/>
                </a:ext>
              </a:extLst>
            </p:cNvPr>
            <p:cNvCxnSpPr/>
            <p:nvPr/>
          </p:nvCxnSpPr>
          <p:spPr>
            <a:xfrm>
              <a:off x="3096560" y="1951466"/>
              <a:ext cx="401170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712E4F32-B948-E9D2-1C37-E99E5524C402}"/>
              </a:ext>
            </a:extLst>
          </p:cNvPr>
          <p:cNvSpPr/>
          <p:nvPr/>
        </p:nvSpPr>
        <p:spPr>
          <a:xfrm>
            <a:off x="749465" y="996048"/>
            <a:ext cx="1822158" cy="50156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△ Benefit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2F35B24-4A01-E9B4-056B-BFDFB3EAA7CC}"/>
              </a:ext>
            </a:extLst>
          </p:cNvPr>
          <p:cNvSpPr/>
          <p:nvPr/>
        </p:nvSpPr>
        <p:spPr>
          <a:xfrm>
            <a:off x="967268" y="2333286"/>
            <a:ext cx="1386552" cy="501560"/>
          </a:xfrm>
          <a:prstGeom prst="roundRect">
            <a:avLst/>
          </a:prstGeom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△ Cost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36C3C8D-127D-7DE9-4860-2007B2B964A7}"/>
              </a:ext>
            </a:extLst>
          </p:cNvPr>
          <p:cNvCxnSpPr>
            <a:cxnSpLocks/>
          </p:cNvCxnSpPr>
          <p:nvPr/>
        </p:nvCxnSpPr>
        <p:spPr>
          <a:xfrm>
            <a:off x="621875" y="1913577"/>
            <a:ext cx="214376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96D7119-838B-BE3B-6567-A6D218DC3A03}"/>
              </a:ext>
            </a:extLst>
          </p:cNvPr>
          <p:cNvSpPr txBox="1"/>
          <p:nvPr/>
        </p:nvSpPr>
        <p:spPr>
          <a:xfrm>
            <a:off x="3094148" y="785162"/>
            <a:ext cx="2317392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Difference in social benefit (as defined by objective function)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16D0D4-AD58-FAD5-DE72-CAD9D6C5253E}"/>
              </a:ext>
            </a:extLst>
          </p:cNvPr>
          <p:cNvSpPr txBox="1"/>
          <p:nvPr/>
        </p:nvSpPr>
        <p:spPr>
          <a:xfrm>
            <a:off x="3094149" y="2145417"/>
            <a:ext cx="194525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Difference in social cost (e.g., public spending)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853971-B9BB-B4F6-DC1F-B0FCD651FE00}"/>
              </a:ext>
            </a:extLst>
          </p:cNvPr>
          <p:cNvSpPr txBox="1"/>
          <p:nvPr/>
        </p:nvSpPr>
        <p:spPr>
          <a:xfrm>
            <a:off x="6511744" y="814358"/>
            <a:ext cx="302638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In conservation, we often want to avoid loss (of carbon, species, etc.), and can formulate this ratio as: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BFC8F2B-1B9C-903D-58BD-38510CAA2ACB}"/>
              </a:ext>
            </a:extLst>
          </p:cNvPr>
          <p:cNvCxnSpPr/>
          <p:nvPr/>
        </p:nvCxnSpPr>
        <p:spPr>
          <a:xfrm>
            <a:off x="0" y="4348719"/>
            <a:ext cx="10160000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7B9AEA98-11D5-8680-0A9B-92DB04BEC105}"/>
              </a:ext>
            </a:extLst>
          </p:cNvPr>
          <p:cNvSpPr txBox="1"/>
          <p:nvPr/>
        </p:nvSpPr>
        <p:spPr>
          <a:xfrm>
            <a:off x="532997" y="3330985"/>
            <a:ext cx="35156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Benefits and costs are defined broadly as “what we want and do not want”. They do not have to be expressed in monetary terms.</a:t>
            </a:r>
          </a:p>
        </p:txBody>
      </p:sp>
    </p:spTree>
    <p:extLst>
      <p:ext uri="{BB962C8B-B14F-4D97-AF65-F5344CB8AC3E}">
        <p14:creationId xmlns:p14="http://schemas.microsoft.com/office/powerpoint/2010/main" val="2899108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80B844-A6E8-9BC1-81CD-234BC9835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85" y="372762"/>
            <a:ext cx="9728630" cy="45781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3E4B12-77C6-5310-61E1-2304A776645F}"/>
              </a:ext>
            </a:extLst>
          </p:cNvPr>
          <p:cNvSpPr txBox="1"/>
          <p:nvPr/>
        </p:nvSpPr>
        <p:spPr>
          <a:xfrm>
            <a:off x="0" y="5138123"/>
            <a:ext cx="10160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/>
              <a:t>Nolte et al. (2023) Improving estimates of land protection costs in a tropical biodiversity hotspot. Frontiers in Ecology &amp; the Env.</a:t>
            </a:r>
          </a:p>
        </p:txBody>
      </p:sp>
    </p:spTree>
    <p:extLst>
      <p:ext uri="{BB962C8B-B14F-4D97-AF65-F5344CB8AC3E}">
        <p14:creationId xmlns:p14="http://schemas.microsoft.com/office/powerpoint/2010/main" val="104201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5C11A-DA35-354D-9DB1-EB62C1B26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The Simple Approach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0CA8E77-98A7-D64A-A401-4EF6D6EAF0EB}"/>
              </a:ext>
            </a:extLst>
          </p:cNvPr>
          <p:cNvSpPr/>
          <p:nvPr/>
        </p:nvSpPr>
        <p:spPr>
          <a:xfrm>
            <a:off x="787039" y="1184056"/>
            <a:ext cx="1662420" cy="838198"/>
          </a:xfrm>
          <a:prstGeom prst="roundRect">
            <a:avLst>
              <a:gd name="adj" fmla="val 8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Calculate benefit / cost ratio for each action (or unit)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93F4C5-93E4-4A45-B6E2-44E8DC2EEDD5}"/>
              </a:ext>
            </a:extLst>
          </p:cNvPr>
          <p:cNvSpPr txBox="1"/>
          <p:nvPr/>
        </p:nvSpPr>
        <p:spPr>
          <a:xfrm>
            <a:off x="4927601" y="490446"/>
            <a:ext cx="408577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(ignoring any  dependencies between actions)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47C7F47-403F-5941-A025-148ED1E201F9}"/>
              </a:ext>
            </a:extLst>
          </p:cNvPr>
          <p:cNvSpPr/>
          <p:nvPr/>
        </p:nvSpPr>
        <p:spPr>
          <a:xfrm>
            <a:off x="3902223" y="1176146"/>
            <a:ext cx="1662420" cy="847388"/>
          </a:xfrm>
          <a:prstGeom prst="roundRect">
            <a:avLst>
              <a:gd name="adj" fmla="val 8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Sort options by benefit/cost ratio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7EDE794-912B-D643-B295-AB34846AC7E8}"/>
              </a:ext>
            </a:extLst>
          </p:cNvPr>
          <p:cNvSpPr/>
          <p:nvPr/>
        </p:nvSpPr>
        <p:spPr>
          <a:xfrm>
            <a:off x="6938578" y="1176146"/>
            <a:ext cx="1480457" cy="846108"/>
          </a:xfrm>
          <a:prstGeom prst="roundRect">
            <a:avLst>
              <a:gd name="adj" fmla="val 8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Pick top options until budget is exhausted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3C37B219-A0F1-3F47-927C-C4E37FD37A01}"/>
              </a:ext>
            </a:extLst>
          </p:cNvPr>
          <p:cNvSpPr/>
          <p:nvPr/>
        </p:nvSpPr>
        <p:spPr>
          <a:xfrm>
            <a:off x="2996227" y="1464352"/>
            <a:ext cx="359228" cy="28302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F11B4462-121A-A542-9AB0-49D64384CFE2}"/>
              </a:ext>
            </a:extLst>
          </p:cNvPr>
          <p:cNvSpPr/>
          <p:nvPr/>
        </p:nvSpPr>
        <p:spPr>
          <a:xfrm>
            <a:off x="6111411" y="1464352"/>
            <a:ext cx="359228" cy="28302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0DA3572-8C21-254D-8B9D-95231C09B7F2}"/>
              </a:ext>
            </a:extLst>
          </p:cNvPr>
          <p:cNvGraphicFramePr>
            <a:graphicFrameLocks noGrp="1"/>
          </p:cNvGraphicFramePr>
          <p:nvPr/>
        </p:nvGraphicFramePr>
        <p:xfrm>
          <a:off x="502277" y="2488853"/>
          <a:ext cx="2221168" cy="2781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5292">
                  <a:extLst>
                    <a:ext uri="{9D8B030D-6E8A-4147-A177-3AD203B41FA5}">
                      <a16:colId xmlns:a16="http://schemas.microsoft.com/office/drawing/2014/main" val="3750533366"/>
                    </a:ext>
                  </a:extLst>
                </a:gridCol>
                <a:gridCol w="555292">
                  <a:extLst>
                    <a:ext uri="{9D8B030D-6E8A-4147-A177-3AD203B41FA5}">
                      <a16:colId xmlns:a16="http://schemas.microsoft.com/office/drawing/2014/main" val="193641003"/>
                    </a:ext>
                  </a:extLst>
                </a:gridCol>
                <a:gridCol w="555292">
                  <a:extLst>
                    <a:ext uri="{9D8B030D-6E8A-4147-A177-3AD203B41FA5}">
                      <a16:colId xmlns:a16="http://schemas.microsoft.com/office/drawing/2014/main" val="4038681195"/>
                    </a:ext>
                  </a:extLst>
                </a:gridCol>
                <a:gridCol w="555292">
                  <a:extLst>
                    <a:ext uri="{9D8B030D-6E8A-4147-A177-3AD203B41FA5}">
                      <a16:colId xmlns:a16="http://schemas.microsoft.com/office/drawing/2014/main" val="546411978"/>
                    </a:ext>
                  </a:extLst>
                </a:gridCol>
              </a:tblGrid>
              <a:tr h="30903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V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T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B/C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414612414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222171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771613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026971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634754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521795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350434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836892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50926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302BB8E-BCCC-BA41-B828-9A6B2A537034}"/>
              </a:ext>
            </a:extLst>
          </p:cNvPr>
          <p:cNvGraphicFramePr>
            <a:graphicFrameLocks noGrp="1"/>
          </p:cNvGraphicFramePr>
          <p:nvPr/>
        </p:nvGraphicFramePr>
        <p:xfrm>
          <a:off x="3773736" y="2488853"/>
          <a:ext cx="1910444" cy="2781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611">
                  <a:extLst>
                    <a:ext uri="{9D8B030D-6E8A-4147-A177-3AD203B41FA5}">
                      <a16:colId xmlns:a16="http://schemas.microsoft.com/office/drawing/2014/main" val="3750533366"/>
                    </a:ext>
                  </a:extLst>
                </a:gridCol>
                <a:gridCol w="477611">
                  <a:extLst>
                    <a:ext uri="{9D8B030D-6E8A-4147-A177-3AD203B41FA5}">
                      <a16:colId xmlns:a16="http://schemas.microsoft.com/office/drawing/2014/main" val="193641003"/>
                    </a:ext>
                  </a:extLst>
                </a:gridCol>
                <a:gridCol w="477611">
                  <a:extLst>
                    <a:ext uri="{9D8B030D-6E8A-4147-A177-3AD203B41FA5}">
                      <a16:colId xmlns:a16="http://schemas.microsoft.com/office/drawing/2014/main" val="4038681195"/>
                    </a:ext>
                  </a:extLst>
                </a:gridCol>
                <a:gridCol w="477611">
                  <a:extLst>
                    <a:ext uri="{9D8B030D-6E8A-4147-A177-3AD203B41FA5}">
                      <a16:colId xmlns:a16="http://schemas.microsoft.com/office/drawing/2014/main" val="546411978"/>
                    </a:ext>
                  </a:extLst>
                </a:gridCol>
              </a:tblGrid>
              <a:tr h="30903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V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T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B/C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414612414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222171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771613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026971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634754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521795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350434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836892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509261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6E61675-11F6-D348-A6DE-7C47E8D20095}"/>
              </a:ext>
            </a:extLst>
          </p:cNvPr>
          <p:cNvGraphicFramePr>
            <a:graphicFrameLocks noGrp="1"/>
          </p:cNvGraphicFramePr>
          <p:nvPr/>
        </p:nvGraphicFramePr>
        <p:xfrm>
          <a:off x="6734471" y="2488853"/>
          <a:ext cx="1910444" cy="2781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611">
                  <a:extLst>
                    <a:ext uri="{9D8B030D-6E8A-4147-A177-3AD203B41FA5}">
                      <a16:colId xmlns:a16="http://schemas.microsoft.com/office/drawing/2014/main" val="3750533366"/>
                    </a:ext>
                  </a:extLst>
                </a:gridCol>
                <a:gridCol w="477611">
                  <a:extLst>
                    <a:ext uri="{9D8B030D-6E8A-4147-A177-3AD203B41FA5}">
                      <a16:colId xmlns:a16="http://schemas.microsoft.com/office/drawing/2014/main" val="193641003"/>
                    </a:ext>
                  </a:extLst>
                </a:gridCol>
                <a:gridCol w="477611">
                  <a:extLst>
                    <a:ext uri="{9D8B030D-6E8A-4147-A177-3AD203B41FA5}">
                      <a16:colId xmlns:a16="http://schemas.microsoft.com/office/drawing/2014/main" val="4038681195"/>
                    </a:ext>
                  </a:extLst>
                </a:gridCol>
                <a:gridCol w="477611">
                  <a:extLst>
                    <a:ext uri="{9D8B030D-6E8A-4147-A177-3AD203B41FA5}">
                      <a16:colId xmlns:a16="http://schemas.microsoft.com/office/drawing/2014/main" val="546411978"/>
                    </a:ext>
                  </a:extLst>
                </a:gridCol>
              </a:tblGrid>
              <a:tr h="30903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V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T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</a:t>
                      </a:r>
                    </a:p>
                  </a:txBody>
                  <a:tcPr marL="76200" marR="76200"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B/C</a:t>
                      </a:r>
                    </a:p>
                  </a:txBody>
                  <a:tcPr marL="76200" marR="76200" marT="38100" marB="38100"/>
                </a:tc>
                <a:extLst>
                  <a:ext uri="{0D108BD9-81ED-4DB2-BD59-A6C34878D82A}">
                    <a16:rowId xmlns:a16="http://schemas.microsoft.com/office/drawing/2014/main" val="2414612414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5.2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14.2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222171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13.5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1771613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7.3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7026971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7.7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5.3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7938" marR="7938" marT="7938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8634754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6.9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5.8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4.6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521795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9350434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7.5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7.8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836892"/>
                  </a:ext>
                </a:extLst>
              </a:tr>
              <a:tr h="3090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7938" marR="7938" marT="793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7938" marR="7938" marT="7938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1509261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1716227-4F06-C947-A87F-9D917ECDDBE5}"/>
              </a:ext>
            </a:extLst>
          </p:cNvPr>
          <p:cNvSpPr txBox="1"/>
          <p:nvPr/>
        </p:nvSpPr>
        <p:spPr>
          <a:xfrm>
            <a:off x="8792205" y="3477903"/>
            <a:ext cx="11616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Example:</a:t>
            </a:r>
          </a:p>
          <a:p>
            <a:r>
              <a:rPr lang="en-US" sz="1500" dirty="0"/>
              <a:t>Budget = 15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436A713-BEDA-2A4E-9EEA-90935EF76D6F}"/>
              </a:ext>
            </a:extLst>
          </p:cNvPr>
          <p:cNvSpPr txBox="1"/>
          <p:nvPr/>
        </p:nvSpPr>
        <p:spPr>
          <a:xfrm>
            <a:off x="8792205" y="4132685"/>
            <a:ext cx="13316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Spent: 13.6, Benefit: 128.6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048DD9-C2F2-7844-9D8E-A03C753F9CB2}"/>
              </a:ext>
            </a:extLst>
          </p:cNvPr>
          <p:cNvSpPr txBox="1"/>
          <p:nvPr/>
        </p:nvSpPr>
        <p:spPr>
          <a:xfrm>
            <a:off x="491980" y="2154168"/>
            <a:ext cx="17629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Value  Threat   Cost </a:t>
            </a:r>
          </a:p>
        </p:txBody>
      </p:sp>
    </p:spTree>
    <p:extLst>
      <p:ext uri="{BB962C8B-B14F-4D97-AF65-F5344CB8AC3E}">
        <p14:creationId xmlns:p14="http://schemas.microsoft.com/office/powerpoint/2010/main" val="190027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4AF68-25E1-0043-B410-13AE36BC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dependencies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927A9E-D3BC-C74B-9E80-1673702CF1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952"/>
          <a:stretch/>
        </p:blipFill>
        <p:spPr>
          <a:xfrm>
            <a:off x="3016899" y="1569976"/>
            <a:ext cx="5961885" cy="23942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503D2D-EE87-AE43-81B6-C9A82AC7EB8C}"/>
              </a:ext>
            </a:extLst>
          </p:cNvPr>
          <p:cNvSpPr txBox="1"/>
          <p:nvPr/>
        </p:nvSpPr>
        <p:spPr>
          <a:xfrm>
            <a:off x="2080217" y="5224601"/>
            <a:ext cx="80775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err="1"/>
              <a:t>Bagstad</a:t>
            </a:r>
            <a:r>
              <a:rPr lang="en-US" sz="1100" dirty="0"/>
              <a:t> et al. (2013) Spatial dynamics of ecosystem service flows […] </a:t>
            </a:r>
            <a:r>
              <a:rPr lang="en-US" sz="1100" i="1" dirty="0"/>
              <a:t>Ecosystem Services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115A1C4-DA12-B547-9F03-619A8615F632}"/>
              </a:ext>
            </a:extLst>
          </p:cNvPr>
          <p:cNvSpPr/>
          <p:nvPr/>
        </p:nvSpPr>
        <p:spPr>
          <a:xfrm>
            <a:off x="632787" y="3657851"/>
            <a:ext cx="3241963" cy="10729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However: if we completely remove the source of the “bad”, the value of adding a sink region changes as well (its “sink function” is not needed anymore)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09EC6A0-FA2D-AA9A-8EF0-48E053F62263}"/>
              </a:ext>
            </a:extLst>
          </p:cNvPr>
          <p:cNvSpPr/>
          <p:nvPr/>
        </p:nvSpPr>
        <p:spPr>
          <a:xfrm>
            <a:off x="403762" y="1302645"/>
            <a:ext cx="1979702" cy="14252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If a source region emits a ”carrier” (e.g. a toxic pollutant) that is bad for the people in the use region…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693273B-CF39-CAA3-21D6-BD4BFC750057}"/>
              </a:ext>
            </a:extLst>
          </p:cNvPr>
          <p:cNvSpPr/>
          <p:nvPr/>
        </p:nvSpPr>
        <p:spPr>
          <a:xfrm>
            <a:off x="5963759" y="590167"/>
            <a:ext cx="3512463" cy="8720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… creating a sink region (e.g., a wetland) between the source and the use region will have benefits for people in the use region …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C09861C-3D4B-EEDE-8F32-B2B6B3767A70}"/>
              </a:ext>
            </a:extLst>
          </p:cNvPr>
          <p:cNvSpPr/>
          <p:nvPr/>
        </p:nvSpPr>
        <p:spPr>
          <a:xfrm>
            <a:off x="4640302" y="4254097"/>
            <a:ext cx="4338482" cy="6121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/>
              <a:t>Therefore, the benefits of the two actions “clean up the source” and “create a new sink” are </a:t>
            </a:r>
            <a:r>
              <a:rPr lang="en-US" sz="1400" b="1" dirty="0"/>
              <a:t>not independent</a:t>
            </a:r>
            <a:r>
              <a:rPr lang="en-US" sz="1400" dirty="0"/>
              <a:t>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00C6B4F-E4FE-E6D1-7FA4-118E256A6007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2383464" y="2015250"/>
            <a:ext cx="525991" cy="8747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1344E47-1F46-23BF-DEB3-F26E4AB938FA}"/>
              </a:ext>
            </a:extLst>
          </p:cNvPr>
          <p:cNvCxnSpPr>
            <a:cxnSpLocks/>
          </p:cNvCxnSpPr>
          <p:nvPr/>
        </p:nvCxnSpPr>
        <p:spPr>
          <a:xfrm flipV="1">
            <a:off x="3820158" y="3063834"/>
            <a:ext cx="54592" cy="623058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DBBCD90-8D7E-518E-51FC-3684A3778BF2}"/>
              </a:ext>
            </a:extLst>
          </p:cNvPr>
          <p:cNvCxnSpPr>
            <a:cxnSpLocks/>
          </p:cNvCxnSpPr>
          <p:nvPr/>
        </p:nvCxnSpPr>
        <p:spPr>
          <a:xfrm flipH="1">
            <a:off x="5696393" y="1462248"/>
            <a:ext cx="431275" cy="640476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2E7C28F-6A30-FD26-DE37-D9027EA45C2F}"/>
              </a:ext>
            </a:extLst>
          </p:cNvPr>
          <p:cNvCxnSpPr>
            <a:cxnSpLocks/>
          </p:cNvCxnSpPr>
          <p:nvPr/>
        </p:nvCxnSpPr>
        <p:spPr>
          <a:xfrm flipV="1">
            <a:off x="3820158" y="3164080"/>
            <a:ext cx="680590" cy="522812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16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9C489-7984-BF4B-ADF3-9F2987889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Combinations of actions: “brute force” approach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66F4A6D-50E3-A04B-AAA3-577595ABE07C}"/>
              </a:ext>
            </a:extLst>
          </p:cNvPr>
          <p:cNvSpPr/>
          <p:nvPr/>
        </p:nvSpPr>
        <p:spPr>
          <a:xfrm>
            <a:off x="620171" y="1558737"/>
            <a:ext cx="2616063" cy="633818"/>
          </a:xfrm>
          <a:prstGeom prst="roundRect">
            <a:avLst>
              <a:gd name="adj" fmla="val 8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Input scenario (a combination of locations &amp; actions)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4747EF7-20E7-D543-98B4-1F6E65B4B52C}"/>
              </a:ext>
            </a:extLst>
          </p:cNvPr>
          <p:cNvSpPr/>
          <p:nvPr/>
        </p:nvSpPr>
        <p:spPr>
          <a:xfrm>
            <a:off x="4526990" y="1558737"/>
            <a:ext cx="1861041" cy="633818"/>
          </a:xfrm>
          <a:prstGeom prst="roundRect">
            <a:avLst>
              <a:gd name="adj" fmla="val 8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Model response of ecological system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AABAAEC-8945-5746-B04D-8F059B9A0335}"/>
              </a:ext>
            </a:extLst>
          </p:cNvPr>
          <p:cNvSpPr/>
          <p:nvPr/>
        </p:nvSpPr>
        <p:spPr>
          <a:xfrm>
            <a:off x="7678787" y="1558737"/>
            <a:ext cx="1861042" cy="633818"/>
          </a:xfrm>
          <a:prstGeom prst="roundRect">
            <a:avLst>
              <a:gd name="adj" fmla="val 8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Measure change in objective function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7A064A85-6713-BA49-A0A7-9BDB6549CAF3}"/>
              </a:ext>
            </a:extLst>
          </p:cNvPr>
          <p:cNvSpPr/>
          <p:nvPr/>
        </p:nvSpPr>
        <p:spPr>
          <a:xfrm>
            <a:off x="6853795" y="1734132"/>
            <a:ext cx="359228" cy="28302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8760E1-4A9F-7246-99A5-A2F4E2016A16}"/>
              </a:ext>
            </a:extLst>
          </p:cNvPr>
          <p:cNvSpPr txBox="1"/>
          <p:nvPr/>
        </p:nvSpPr>
        <p:spPr>
          <a:xfrm>
            <a:off x="306161" y="904853"/>
            <a:ext cx="947088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(allowing for dependencies between the costs or benefits of actions)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E5084B10-26E2-F440-93C1-EC766E16F195}"/>
              </a:ext>
            </a:extLst>
          </p:cNvPr>
          <p:cNvSpPr/>
          <p:nvPr/>
        </p:nvSpPr>
        <p:spPr>
          <a:xfrm>
            <a:off x="3701998" y="1734132"/>
            <a:ext cx="359228" cy="28302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DEA734-BFC4-5847-86FB-571344252663}"/>
              </a:ext>
            </a:extLst>
          </p:cNvPr>
          <p:cNvSpPr txBox="1"/>
          <p:nvPr/>
        </p:nvSpPr>
        <p:spPr>
          <a:xfrm>
            <a:off x="4570118" y="2375689"/>
            <a:ext cx="1817913" cy="1441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500" dirty="0"/>
              <a:t>CO</a:t>
            </a:r>
            <a:r>
              <a:rPr lang="en-US" sz="1500" baseline="-25000" dirty="0"/>
              <a:t>2</a:t>
            </a:r>
            <a:r>
              <a:rPr lang="en-US" sz="1500" dirty="0"/>
              <a:t> Sequestration</a:t>
            </a:r>
          </a:p>
          <a:p>
            <a:pPr algn="ctr">
              <a:lnSpc>
                <a:spcPct val="150000"/>
              </a:lnSpc>
            </a:pPr>
            <a:r>
              <a:rPr lang="en-US" sz="1500" dirty="0"/>
              <a:t>Hydrological Flows</a:t>
            </a:r>
          </a:p>
          <a:p>
            <a:pPr algn="ctr">
              <a:lnSpc>
                <a:spcPct val="150000"/>
              </a:lnSpc>
            </a:pPr>
            <a:r>
              <a:rPr lang="en-US" sz="1500" dirty="0"/>
              <a:t>Species Persistence</a:t>
            </a:r>
          </a:p>
          <a:p>
            <a:pPr algn="ctr">
              <a:lnSpc>
                <a:spcPct val="150000"/>
              </a:lnSpc>
            </a:pPr>
            <a:r>
              <a:rPr lang="en-US" sz="1500" dirty="0" err="1"/>
              <a:t>Viewshed</a:t>
            </a:r>
            <a:r>
              <a:rPr lang="en-US" sz="1500" dirty="0"/>
              <a:t> Modeling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FB8CA9-886A-904D-A63B-EEEC225F2E59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1964145" y="2372312"/>
            <a:ext cx="5442" cy="1044796"/>
          </a:xfrm>
          <a:prstGeom prst="straightConnector1">
            <a:avLst/>
          </a:prstGeom>
          <a:ln w="28575">
            <a:headEnd type="none"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F490F3F-DC36-0F43-8E99-15DF1FE7061F}"/>
              </a:ext>
            </a:extLst>
          </p:cNvPr>
          <p:cNvCxnSpPr>
            <a:cxnSpLocks/>
            <a:endCxn id="22" idx="0"/>
          </p:cNvCxnSpPr>
          <p:nvPr/>
        </p:nvCxnSpPr>
        <p:spPr>
          <a:xfrm flipH="1">
            <a:off x="8609308" y="2372312"/>
            <a:ext cx="7256" cy="1044795"/>
          </a:xfrm>
          <a:prstGeom prst="straightConnector1">
            <a:avLst/>
          </a:prstGeom>
          <a:ln w="28575">
            <a:headEnd type="none"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F5F1781-796F-BE46-A41A-FE3EA884AB9E}"/>
              </a:ext>
            </a:extLst>
          </p:cNvPr>
          <p:cNvSpPr txBox="1"/>
          <p:nvPr/>
        </p:nvSpPr>
        <p:spPr>
          <a:xfrm>
            <a:off x="1512388" y="3417108"/>
            <a:ext cx="903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Cost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D3C8B6-C208-0440-B4F8-D446B214C041}"/>
              </a:ext>
            </a:extLst>
          </p:cNvPr>
          <p:cNvSpPr txBox="1"/>
          <p:nvPr/>
        </p:nvSpPr>
        <p:spPr>
          <a:xfrm>
            <a:off x="8092236" y="3417107"/>
            <a:ext cx="1034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Benefit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5500A7-2D38-C746-A9C1-3BB4E0D1589A}"/>
                  </a:ext>
                </a:extLst>
              </p:cNvPr>
              <p:cNvSpPr txBox="1"/>
              <p:nvPr/>
            </p:nvSpPr>
            <p:spPr>
              <a:xfrm>
                <a:off x="620171" y="4972113"/>
                <a:ext cx="2019300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dirty="0"/>
                  <a:t>n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en-US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𝐿𝑜𝑐𝑎𝑡𝑖𝑜𝑛𝑠</m:t>
                            </m:r>
                          </m:sub>
                        </m:sSub>
                        <m:r>
                          <a:rPr lang="en-US" sz="1500" i="1">
                            <a:latin typeface="Cambria Math" panose="02040503050406030204" pitchFamily="18" charset="0"/>
                          </a:rPr>
                          <m:t>∗</m:t>
                        </m:r>
                        <m:sSub>
                          <m:sSubPr>
                            <m:ctrlPr>
                              <a:rPr lang="en-US" sz="15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sz="1500" i="1">
                                <a:latin typeface="Cambria Math" panose="02040503050406030204" pitchFamily="18" charset="0"/>
                              </a:rPr>
                              <m:t>𝐴𝑐𝑡𝑖𝑜𝑛𝑠</m:t>
                            </m:r>
                          </m:sub>
                        </m:sSub>
                      </m:sup>
                    </m:sSup>
                  </m:oMath>
                </a14:m>
                <a:endParaRPr lang="en-US" sz="15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55500A7-2D38-C746-A9C1-3BB4E0D15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171" y="4972113"/>
                <a:ext cx="2019300" cy="323165"/>
              </a:xfrm>
              <a:prstGeom prst="rect">
                <a:avLst/>
              </a:prstGeom>
              <a:blipFill>
                <a:blip r:embed="rId2"/>
                <a:stretch>
                  <a:fillRect l="-1250" t="-3704" b="-18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45DC7A32-E597-934A-9160-1535A3FDD759}"/>
              </a:ext>
            </a:extLst>
          </p:cNvPr>
          <p:cNvSpPr/>
          <p:nvPr/>
        </p:nvSpPr>
        <p:spPr>
          <a:xfrm>
            <a:off x="620171" y="4120703"/>
            <a:ext cx="4187689" cy="682397"/>
          </a:xfrm>
          <a:prstGeom prst="roundRect">
            <a:avLst>
              <a:gd name="adj" fmla="val 8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Repeat for all possible combinations</a:t>
            </a:r>
            <a:br>
              <a:rPr lang="en-US" sz="1500" dirty="0"/>
            </a:br>
            <a:r>
              <a:rPr lang="en-US" sz="1500" dirty="0"/>
              <a:t>of locations and actions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F072B025-442F-4A4D-8C14-D598C5AE8C66}"/>
              </a:ext>
            </a:extLst>
          </p:cNvPr>
          <p:cNvSpPr/>
          <p:nvPr/>
        </p:nvSpPr>
        <p:spPr>
          <a:xfrm>
            <a:off x="5613402" y="4120703"/>
            <a:ext cx="3926427" cy="682397"/>
          </a:xfrm>
          <a:prstGeom prst="roundRect">
            <a:avLst>
              <a:gd name="adj" fmla="val 8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Pick the solution with the highest</a:t>
            </a:r>
            <a:br>
              <a:rPr lang="en-US" sz="1500" dirty="0"/>
            </a:br>
            <a:r>
              <a:rPr lang="en-US" sz="1500" dirty="0"/>
              <a:t>benefit for the given budget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3FF510C3-09D1-CC4A-A75D-DCE6B142919A}"/>
              </a:ext>
            </a:extLst>
          </p:cNvPr>
          <p:cNvSpPr/>
          <p:nvPr/>
        </p:nvSpPr>
        <p:spPr>
          <a:xfrm>
            <a:off x="5031017" y="4320387"/>
            <a:ext cx="359228" cy="283029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959A20-A0CE-AF44-AE55-1727A60CAC1E}"/>
              </a:ext>
            </a:extLst>
          </p:cNvPr>
          <p:cNvSpPr txBox="1"/>
          <p:nvPr/>
        </p:nvSpPr>
        <p:spPr>
          <a:xfrm>
            <a:off x="2872743" y="4983085"/>
            <a:ext cx="48060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10 locations, 5 actions </a:t>
            </a:r>
            <a:r>
              <a:rPr lang="en-US" sz="1500" dirty="0">
                <a:sym typeface="Wingdings" pitchFamily="2" charset="2"/>
              </a:rPr>
              <a:t> 1,125,899,906,842,620 scenarios</a:t>
            </a:r>
            <a:endParaRPr lang="en-US" sz="15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54EF50F-CE40-4D42-803E-7D2B36BFE5E9}"/>
              </a:ext>
            </a:extLst>
          </p:cNvPr>
          <p:cNvSpPr txBox="1"/>
          <p:nvPr/>
        </p:nvSpPr>
        <p:spPr>
          <a:xfrm>
            <a:off x="7837515" y="4939807"/>
            <a:ext cx="1424937" cy="451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67" dirty="0"/>
              <a:t>(if actions are not</a:t>
            </a:r>
          </a:p>
          <a:p>
            <a:pPr algn="r"/>
            <a:r>
              <a:rPr lang="en-US" sz="1167" dirty="0"/>
              <a:t>mutually exclusive)</a:t>
            </a:r>
          </a:p>
        </p:txBody>
      </p:sp>
    </p:spTree>
    <p:extLst>
      <p:ext uri="{BB962C8B-B14F-4D97-AF65-F5344CB8AC3E}">
        <p14:creationId xmlns:p14="http://schemas.microsoft.com/office/powerpoint/2010/main" val="154939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/>
      <p:bldP spid="21" grpId="0"/>
      <p:bldP spid="22" grpId="0"/>
      <p:bldP spid="23" grpId="0"/>
      <p:bldP spid="24" grpId="0" animBg="1"/>
      <p:bldP spid="25" grpId="0" animBg="1"/>
      <p:bldP spid="32" grpId="0" animBg="1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DD62D85-BDCB-23B8-6D53-2A419E115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4" y="1288869"/>
            <a:ext cx="3427550" cy="4005941"/>
          </a:xfrm>
        </p:spPr>
        <p:txBody>
          <a:bodyPr/>
          <a:lstStyle/>
          <a:p>
            <a:r>
              <a:rPr lang="en-US" dirty="0" err="1"/>
              <a:t>Marxan</a:t>
            </a:r>
            <a:r>
              <a:rPr lang="en-US" dirty="0"/>
              <a:t> finds reserve</a:t>
            </a:r>
            <a:br>
              <a:rPr lang="en-US" dirty="0"/>
            </a:br>
            <a:r>
              <a:rPr lang="en-US" dirty="0"/>
              <a:t>networks that achieve</a:t>
            </a:r>
            <a:br>
              <a:rPr lang="en-US" dirty="0"/>
            </a:br>
            <a:r>
              <a:rPr lang="en-US" dirty="0"/>
              <a:t>predefined </a:t>
            </a:r>
            <a:r>
              <a:rPr lang="en-US" dirty="0" err="1"/>
              <a:t>comple</a:t>
            </a:r>
            <a:r>
              <a:rPr lang="en-US" dirty="0"/>
              <a:t>-</a:t>
            </a:r>
            <a:br>
              <a:rPr lang="en-US" dirty="0"/>
            </a:br>
            <a:r>
              <a:rPr lang="en-US" dirty="0" err="1"/>
              <a:t>mentarity</a:t>
            </a:r>
            <a:r>
              <a:rPr lang="en-US" dirty="0"/>
              <a:t> targets at</a:t>
            </a:r>
            <a:br>
              <a:rPr lang="en-US" dirty="0"/>
            </a:br>
            <a:r>
              <a:rPr lang="en-US" dirty="0"/>
              <a:t>the lowest cost.</a:t>
            </a:r>
          </a:p>
          <a:p>
            <a:r>
              <a:rPr lang="en-US" dirty="0"/>
              <a:t>It uses an algorithm</a:t>
            </a:r>
            <a:br>
              <a:rPr lang="en-US" dirty="0"/>
            </a:br>
            <a:r>
              <a:rPr lang="en-US" dirty="0"/>
              <a:t>called “simulated</a:t>
            </a:r>
            <a:br>
              <a:rPr lang="en-US" dirty="0"/>
            </a:br>
            <a:r>
              <a:rPr lang="en-US" dirty="0"/>
              <a:t>annealing”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8A158E-909B-454A-838A-5119A071F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Complementarity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ED42C5-A2B5-354F-8233-DA059AA79A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9433" y="2031451"/>
            <a:ext cx="3346056" cy="3263359"/>
          </a:xfrm>
          <a:prstGeom prst="rect">
            <a:avLst/>
          </a:prstGeom>
        </p:spPr>
      </p:pic>
      <p:pic>
        <p:nvPicPr>
          <p:cNvPr id="5124" name="Picture 4" descr="Image result for marxan selection frequency map">
            <a:extLst>
              <a:ext uri="{FF2B5EF4-FFF2-40B4-BE49-F238E27FC236}">
                <a16:creationId xmlns:a16="http://schemas.microsoft.com/office/drawing/2014/main" id="{3B74EB17-C87B-A448-99B7-FC4980CEA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9875" y="2040654"/>
            <a:ext cx="2323382" cy="3287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8F1A4EE5-724E-A439-58D4-72CDCCB24E2D}"/>
              </a:ext>
            </a:extLst>
          </p:cNvPr>
          <p:cNvSpPr/>
          <p:nvPr/>
        </p:nvSpPr>
        <p:spPr>
          <a:xfrm>
            <a:off x="4609256" y="386758"/>
            <a:ext cx="5104370" cy="1019432"/>
          </a:xfrm>
          <a:prstGeom prst="wedgeRoundRectCallout">
            <a:avLst>
              <a:gd name="adj1" fmla="val -20246"/>
              <a:gd name="adj2" fmla="val 6103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Illustrative example with 5 planning units and 7 species. Protecting the three most species-rich locations will not protect all species listed here.</a:t>
            </a:r>
          </a:p>
        </p:txBody>
      </p:sp>
    </p:spTree>
    <p:extLst>
      <p:ext uri="{BB962C8B-B14F-4D97-AF65-F5344CB8AC3E}">
        <p14:creationId xmlns:p14="http://schemas.microsoft.com/office/powerpoint/2010/main" val="394264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B9809-EAEA-8D45-BEAE-96E119F22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Conservation Planning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A841C3-F868-0548-BC7E-A43A7724C7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3" y="1400175"/>
            <a:ext cx="9483635" cy="38946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67" dirty="0"/>
              <a:t>How can we create protected area networks</a:t>
            </a:r>
            <a:br>
              <a:rPr lang="en-US" sz="2667" dirty="0"/>
            </a:br>
            <a:r>
              <a:rPr lang="en-US" sz="2667" dirty="0"/>
              <a:t>that </a:t>
            </a:r>
            <a:r>
              <a:rPr lang="en-US" sz="2667" u="sng" dirty="0"/>
              <a:t>represent all species </a:t>
            </a:r>
            <a:r>
              <a:rPr lang="en-US" sz="2667" dirty="0"/>
              <a:t>at the lowest cost?</a:t>
            </a:r>
          </a:p>
          <a:p>
            <a:pPr marL="0" indent="0" algn="ctr">
              <a:buNone/>
            </a:pPr>
            <a:endParaRPr lang="en-US" sz="2000" dirty="0">
              <a:sym typeface="Wingdings" pitchFamily="2" charset="2"/>
            </a:endParaRPr>
          </a:p>
          <a:p>
            <a:pPr marL="0" indent="0" algn="ctr">
              <a:buNone/>
            </a:pPr>
            <a:r>
              <a:rPr lang="en-US" sz="1800" dirty="0">
                <a:sym typeface="Wingdings" pitchFamily="2" charset="2"/>
              </a:rPr>
              <a:t>or, more precisely</a:t>
            </a:r>
          </a:p>
          <a:p>
            <a:pPr marL="0" indent="0" algn="ctr">
              <a:buNone/>
            </a:pPr>
            <a:endParaRPr lang="en-US" sz="1000" dirty="0">
              <a:sym typeface="Wingdings" pitchFamily="2" charset="2"/>
            </a:endParaRPr>
          </a:p>
          <a:p>
            <a:pPr marL="0" indent="0" algn="ctr">
              <a:buNone/>
            </a:pPr>
            <a:r>
              <a:rPr lang="en-US" sz="2667" dirty="0"/>
              <a:t>Which locations should we protect </a:t>
            </a:r>
            <a:br>
              <a:rPr lang="en-US" sz="2667" dirty="0"/>
            </a:br>
            <a:r>
              <a:rPr lang="en-US" sz="2667" dirty="0"/>
              <a:t>to achieve a (potentially large) number </a:t>
            </a:r>
            <a:br>
              <a:rPr lang="en-US" sz="2667" dirty="0"/>
            </a:br>
            <a:r>
              <a:rPr lang="en-US" sz="2667" dirty="0"/>
              <a:t>of species-specific protection targets</a:t>
            </a:r>
            <a:br>
              <a:rPr lang="en-US" sz="2667" dirty="0"/>
            </a:br>
            <a:r>
              <a:rPr lang="en-US" sz="2667" dirty="0"/>
              <a:t>at the lowest overall cost?</a:t>
            </a:r>
          </a:p>
        </p:txBody>
      </p:sp>
    </p:spTree>
    <p:extLst>
      <p:ext uri="{BB962C8B-B14F-4D97-AF65-F5344CB8AC3E}">
        <p14:creationId xmlns:p14="http://schemas.microsoft.com/office/powerpoint/2010/main" val="878860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64DE0A-3E4B-9940-9154-A9ABC0322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3" y="1288869"/>
            <a:ext cx="6990557" cy="4005941"/>
          </a:xfrm>
        </p:spPr>
        <p:txBody>
          <a:bodyPr>
            <a:normAutofit/>
          </a:bodyPr>
          <a:lstStyle/>
          <a:p>
            <a:r>
              <a:rPr lang="en-US" b="1" dirty="0"/>
              <a:t>Problem</a:t>
            </a:r>
            <a:r>
              <a:rPr lang="en-US" dirty="0"/>
              <a:t>: Find the set of planning units  (PU) that reaches all species protection targets at the lowest overall cost.</a:t>
            </a:r>
          </a:p>
          <a:p>
            <a:r>
              <a:rPr lang="en-US" b="1" dirty="0"/>
              <a:t>Decision variable</a:t>
            </a:r>
            <a:r>
              <a:rPr lang="en-US" dirty="0"/>
              <a:t>: selection of protected PUs</a:t>
            </a:r>
          </a:p>
          <a:p>
            <a:pPr lvl="1"/>
            <a:r>
              <a:rPr lang="en-US" dirty="0"/>
              <a:t>Planning units can be: pixels, hexagons,</a:t>
            </a:r>
            <a:br>
              <a:rPr lang="en-US" dirty="0"/>
            </a:br>
            <a:r>
              <a:rPr lang="en-US" dirty="0"/>
              <a:t>parcels, watersheds, political boundaries, …</a:t>
            </a:r>
          </a:p>
          <a:p>
            <a:r>
              <a:rPr lang="en-US" b="1" dirty="0"/>
              <a:t>Objective</a:t>
            </a:r>
            <a:r>
              <a:rPr lang="en-US" dirty="0"/>
              <a:t>: minimize cost (of acquiring PUs, and of protecting their boundaries)</a:t>
            </a:r>
          </a:p>
          <a:p>
            <a:r>
              <a:rPr lang="en-US" b="1" dirty="0"/>
              <a:t>Constraint</a:t>
            </a:r>
            <a:r>
              <a:rPr lang="en-US" dirty="0"/>
              <a:t>: all species targets have to be reached (e.g. 30% of every species)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E00A03-039D-934E-919C-CDDD2910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Marxan: the “minimum set” problem</a:t>
            </a:r>
          </a:p>
        </p:txBody>
      </p:sp>
      <p:pic>
        <p:nvPicPr>
          <p:cNvPr id="6" name="Picture 13" descr="Matthew Watts">
            <a:hlinkClick r:id="rId2"/>
            <a:extLst>
              <a:ext uri="{FF2B5EF4-FFF2-40B4-BE49-F238E27FC236}">
                <a16:creationId xmlns:a16="http://schemas.microsoft.com/office/drawing/2014/main" id="{33ADFAF4-0FC6-314F-90DE-3D31B72D2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8" r="12828"/>
          <a:stretch/>
        </p:blipFill>
        <p:spPr bwMode="auto">
          <a:xfrm>
            <a:off x="8538307" y="1244915"/>
            <a:ext cx="1057702" cy="1352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8A5419-A16E-0145-8EE7-313EB465AA21}"/>
              </a:ext>
            </a:extLst>
          </p:cNvPr>
          <p:cNvSpPr txBox="1"/>
          <p:nvPr/>
        </p:nvSpPr>
        <p:spPr>
          <a:xfrm>
            <a:off x="8526935" y="2691621"/>
            <a:ext cx="10577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Ian Ball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94B227-2FE5-2B45-8B43-32708265C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138" y="2766394"/>
            <a:ext cx="1577973" cy="591741"/>
          </a:xfrm>
          <a:prstGeom prst="rect">
            <a:avLst/>
          </a:prstGeom>
        </p:spPr>
      </p:pic>
      <p:pic>
        <p:nvPicPr>
          <p:cNvPr id="16" name="Picture 2" descr="Image result for hugh possingham">
            <a:extLst>
              <a:ext uri="{FF2B5EF4-FFF2-40B4-BE49-F238E27FC236}">
                <a16:creationId xmlns:a16="http://schemas.microsoft.com/office/drawing/2014/main" id="{07872AC4-D972-F249-8A72-822BAEA0D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" r="6927" b="21765"/>
          <a:stretch/>
        </p:blipFill>
        <p:spPr bwMode="auto">
          <a:xfrm>
            <a:off x="8538307" y="3358136"/>
            <a:ext cx="1057703" cy="126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CB71569-CBEB-6F4F-BE0E-F7C73A145FAE}"/>
              </a:ext>
            </a:extLst>
          </p:cNvPr>
          <p:cNvSpPr txBox="1"/>
          <p:nvPr/>
        </p:nvSpPr>
        <p:spPr>
          <a:xfrm>
            <a:off x="8418959" y="4743419"/>
            <a:ext cx="12850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/>
              <a:t>Hugh</a:t>
            </a:r>
            <a:br>
              <a:rPr lang="en-US" sz="1500" dirty="0"/>
            </a:br>
            <a:r>
              <a:rPr lang="en-US" sz="1500" dirty="0"/>
              <a:t>Possingham</a:t>
            </a:r>
          </a:p>
        </p:txBody>
      </p:sp>
    </p:spTree>
    <p:extLst>
      <p:ext uri="{BB962C8B-B14F-4D97-AF65-F5344CB8AC3E}">
        <p14:creationId xmlns:p14="http://schemas.microsoft.com/office/powerpoint/2010/main" val="9709347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BB114-7CAB-A5A2-91BA-9DB3CE5D7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67" dirty="0" err="1"/>
              <a:t>Marxan’s</a:t>
            </a:r>
            <a:r>
              <a:rPr lang="en-US" sz="3667" dirty="0"/>
              <a:t> objective function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0CEF0B-BF23-6640-AA6F-0AF6F6BAA435}"/>
                  </a:ext>
                </a:extLst>
              </p:cNvPr>
              <p:cNvSpPr txBox="1"/>
              <p:nvPr/>
            </p:nvSpPr>
            <p:spPr>
              <a:xfrm>
                <a:off x="1303484" y="2565117"/>
                <a:ext cx="5058596" cy="999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pHide m:val="on"/>
                          <m:ctrlPr>
                            <a:rPr lang="en-US" sz="1667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667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𝑃𝑈𝑠</m:t>
                          </m:r>
                        </m:sub>
                        <m:sup/>
                        <m:e>
                          <m:r>
                            <a:rPr lang="en-US" sz="1667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𝐶𝑜𝑠𝑡</m:t>
                          </m:r>
                          <m:r>
                            <a:rPr lang="en-US" sz="1667" i="1">
                              <a:solidFill>
                                <a:schemeClr val="accent1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67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𝐵𝐿𝑀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en-US" sz="1667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667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𝑃𝑈𝑠</m:t>
                              </m:r>
                            </m:sub>
                            <m:sup/>
                            <m:e>
                              <m:r>
                                <a:rPr lang="en-US" sz="1667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𝐵𝑜𝑢𝑛𝑑𝑎𝑟𝑦</m:t>
                              </m:r>
                              <m:r>
                                <a:rPr lang="en-US" sz="1667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667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667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𝑆𝑝𝑒𝑐𝑖𝑒𝑠</m:t>
                                  </m:r>
                                </m:sub>
                                <m:sup/>
                                <m:e>
                                  <m:r>
                                    <a:rPr lang="en-US" sz="1667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𝑆𝑃𝐹</m:t>
                                  </m:r>
                                  <m:r>
                                    <a:rPr lang="en-US" sz="1667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r>
                                    <a:rPr lang="en-US" sz="1667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𝑆h𝑜𝑟𝑡𝑓𝑎𝑙𝑙</m:t>
                                  </m:r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sz="1667" dirty="0"/>
              </a:p>
              <a:p>
                <a:endParaRPr lang="en-US" sz="1667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0CEF0B-BF23-6640-AA6F-0AF6F6BAA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3484" y="2565117"/>
                <a:ext cx="5058596" cy="999376"/>
              </a:xfrm>
              <a:prstGeom prst="rect">
                <a:avLst/>
              </a:prstGeom>
              <a:blipFill>
                <a:blip r:embed="rId2"/>
                <a:stretch>
                  <a:fillRect l="-14000" t="-89873" r="-4000" b="-94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036AD398-0C0F-874A-88E5-380E2688B7AE}"/>
              </a:ext>
            </a:extLst>
          </p:cNvPr>
          <p:cNvSpPr/>
          <p:nvPr/>
        </p:nvSpPr>
        <p:spPr>
          <a:xfrm>
            <a:off x="770611" y="3582682"/>
            <a:ext cx="2579078" cy="1135233"/>
          </a:xfrm>
          <a:prstGeom prst="wedgeRoundRectCallout">
            <a:avLst>
              <a:gd name="adj1" fmla="val 20622"/>
              <a:gd name="adj2" fmla="val -71559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/>
              <a:t>Boundary Length Modifier: relative weight of one unit of outer boundary vs. one unit of PU protection cost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44B5941F-0AE9-8349-B0D2-BB6CC6A18B6E}"/>
              </a:ext>
            </a:extLst>
          </p:cNvPr>
          <p:cNvSpPr/>
          <p:nvPr/>
        </p:nvSpPr>
        <p:spPr>
          <a:xfrm>
            <a:off x="4315657" y="3582682"/>
            <a:ext cx="2860432" cy="1135233"/>
          </a:xfrm>
          <a:prstGeom prst="wedgeRoundRectCallout">
            <a:avLst>
              <a:gd name="adj1" fmla="val -20978"/>
              <a:gd name="adj2" fmla="val -74802"/>
              <a:gd name="adj3" fmla="val 16667"/>
            </a:avLst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500" dirty="0"/>
              <a:t>Species Penalty Factor: relative weight of missing one unit of a species-specific target vs. one unit of PU protection cost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FDF0432D-B5C1-8C4A-99C8-1EC8E90DACA7}"/>
              </a:ext>
            </a:extLst>
          </p:cNvPr>
          <p:cNvSpPr/>
          <p:nvPr/>
        </p:nvSpPr>
        <p:spPr>
          <a:xfrm rot="16200000" flipH="1">
            <a:off x="1576938" y="2063715"/>
            <a:ext cx="209758" cy="756667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6582E7-34AC-944E-9DC2-AD4ED3C3A616}"/>
              </a:ext>
            </a:extLst>
          </p:cNvPr>
          <p:cNvSpPr txBox="1"/>
          <p:nvPr/>
        </p:nvSpPr>
        <p:spPr>
          <a:xfrm>
            <a:off x="713039" y="1474205"/>
            <a:ext cx="181393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chemeClr val="accent1"/>
                </a:solidFill>
              </a:rPr>
              <a:t>Cost to protect all selected planning units (PUs)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6A9DF456-72AD-014E-A1FF-F4EB2CC609D5}"/>
              </a:ext>
            </a:extLst>
          </p:cNvPr>
          <p:cNvSpPr/>
          <p:nvPr/>
        </p:nvSpPr>
        <p:spPr>
          <a:xfrm rot="16200000" flipH="1">
            <a:off x="3342054" y="1811226"/>
            <a:ext cx="246139" cy="1298024"/>
          </a:xfrm>
          <a:prstGeom prst="leftBrac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D0A2C-0239-FD42-B7D2-E15354700FB4}"/>
              </a:ext>
            </a:extLst>
          </p:cNvPr>
          <p:cNvSpPr txBox="1"/>
          <p:nvPr/>
        </p:nvSpPr>
        <p:spPr>
          <a:xfrm>
            <a:off x="2502169" y="1474205"/>
            <a:ext cx="1961694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00B050"/>
                </a:solidFill>
              </a:rPr>
              <a:t>Sum of length of all </a:t>
            </a:r>
            <a:r>
              <a:rPr lang="en-US" sz="1500" b="1" dirty="0">
                <a:solidFill>
                  <a:srgbClr val="00B050"/>
                </a:solidFill>
              </a:rPr>
              <a:t>outer</a:t>
            </a:r>
            <a:r>
              <a:rPr lang="en-US" sz="1500" dirty="0">
                <a:solidFill>
                  <a:srgbClr val="00B050"/>
                </a:solidFill>
              </a:rPr>
              <a:t> boundaries of selected PUs</a:t>
            </a:r>
          </a:p>
        </p:txBody>
      </p:sp>
      <p:sp>
        <p:nvSpPr>
          <p:cNvPr id="21" name="Left Brace 20">
            <a:extLst>
              <a:ext uri="{FF2B5EF4-FFF2-40B4-BE49-F238E27FC236}">
                <a16:creationId xmlns:a16="http://schemas.microsoft.com/office/drawing/2014/main" id="{0BCC1698-9AE2-974A-AB6A-E4CDAF059089}"/>
              </a:ext>
            </a:extLst>
          </p:cNvPr>
          <p:cNvSpPr/>
          <p:nvPr/>
        </p:nvSpPr>
        <p:spPr>
          <a:xfrm rot="16200000" flipH="1">
            <a:off x="5895629" y="2063714"/>
            <a:ext cx="246138" cy="756669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63AFBF-4DB2-EC48-BEBE-868298EA23FD}"/>
              </a:ext>
            </a:extLst>
          </p:cNvPr>
          <p:cNvSpPr txBox="1"/>
          <p:nvPr/>
        </p:nvSpPr>
        <p:spPr>
          <a:xfrm>
            <a:off x="4719990" y="1474205"/>
            <a:ext cx="2597416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dirty="0">
                <a:solidFill>
                  <a:srgbClr val="C00000"/>
                </a:solidFill>
              </a:rPr>
              <a:t>Difference between species target and species amount in selected PUs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96F3F0-37DE-F06C-0FE4-6B550159D7EC}"/>
              </a:ext>
            </a:extLst>
          </p:cNvPr>
          <p:cNvSpPr txBox="1"/>
          <p:nvPr/>
        </p:nvSpPr>
        <p:spPr>
          <a:xfrm>
            <a:off x="7760479" y="1110024"/>
            <a:ext cx="2271949" cy="3607891"/>
          </a:xfrm>
          <a:prstGeom prst="roundRect">
            <a:avLst>
              <a:gd name="adj" fmla="val 61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Because simulated annealing does not formally incorporate constraints,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Marxan’s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objective function includes this penalty for missed targets. This means that you don’t get a strong guarantee that all targets will be met, and usually still need to double-check whether all targets have been met.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21C492-BA93-0478-D413-7E2F1292A620}"/>
              </a:ext>
            </a:extLst>
          </p:cNvPr>
          <p:cNvSpPr txBox="1"/>
          <p:nvPr/>
        </p:nvSpPr>
        <p:spPr>
          <a:xfrm>
            <a:off x="77875" y="2664427"/>
            <a:ext cx="115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minimize:</a:t>
            </a:r>
          </a:p>
        </p:txBody>
      </p:sp>
    </p:spTree>
    <p:extLst>
      <p:ext uri="{BB962C8B-B14F-4D97-AF65-F5344CB8AC3E}">
        <p14:creationId xmlns:p14="http://schemas.microsoft.com/office/powerpoint/2010/main" val="3416118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2501</TotalTime>
  <Words>1332</Words>
  <Application>Microsoft Macintosh PowerPoint</Application>
  <PresentationFormat>Custom</PresentationFormat>
  <Paragraphs>227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 Math</vt:lpstr>
      <vt:lpstr>Wingdings</vt:lpstr>
      <vt:lpstr>Office Theme</vt:lpstr>
      <vt:lpstr>PowerPoint Presentation</vt:lpstr>
      <vt:lpstr>PowerPoint Presentation</vt:lpstr>
      <vt:lpstr>The Simple Approach</vt:lpstr>
      <vt:lpstr>Spatial dependencies</vt:lpstr>
      <vt:lpstr>Combinations of actions: “brute force” approach</vt:lpstr>
      <vt:lpstr>Complementarity</vt:lpstr>
      <vt:lpstr>The Conservation Planning Problem</vt:lpstr>
      <vt:lpstr>Marxan: the “minimum set” problem</vt:lpstr>
      <vt:lpstr>Marxan’s objective function</vt:lpstr>
      <vt:lpstr>How Marxan works: step by step</vt:lpstr>
      <vt:lpstr>Accepting ”bad” decisions early on</vt:lpstr>
      <vt:lpstr>How can we avoid getting stuck in local optima?</vt:lpstr>
      <vt:lpstr>Repeated simulated annealing</vt:lpstr>
      <vt:lpstr>Selection frequency map</vt:lpstr>
      <vt:lpstr>Examples from our work</vt:lpstr>
      <vt:lpstr>PowerPoint Presentation</vt:lpstr>
      <vt:lpstr>PowerPoint Presentation</vt:lpstr>
      <vt:lpstr>PowerPoint Presentation</vt:lpstr>
      <vt:lpstr>Predicting the cost of land acquisitions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Nolte, Christoph Karl Elmar</dc:creator>
  <cp:lastModifiedBy>Christoph Nolte</cp:lastModifiedBy>
  <cp:revision>493</cp:revision>
  <dcterms:created xsi:type="dcterms:W3CDTF">2021-01-21T22:10:58Z</dcterms:created>
  <dcterms:modified xsi:type="dcterms:W3CDTF">2023-12-14T21:42:16Z</dcterms:modified>
</cp:coreProperties>
</file>