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21"/>
  </p:notesMasterIdLst>
  <p:handoutMasterIdLst>
    <p:handoutMasterId r:id="rId22"/>
  </p:handoutMasterIdLst>
  <p:sldIdLst>
    <p:sldId id="258" r:id="rId2"/>
    <p:sldId id="278" r:id="rId3"/>
    <p:sldId id="260" r:id="rId4"/>
    <p:sldId id="273" r:id="rId5"/>
    <p:sldId id="302" r:id="rId6"/>
    <p:sldId id="261" r:id="rId7"/>
    <p:sldId id="262" r:id="rId8"/>
    <p:sldId id="263" r:id="rId9"/>
    <p:sldId id="724" r:id="rId10"/>
    <p:sldId id="729" r:id="rId11"/>
    <p:sldId id="272" r:id="rId12"/>
    <p:sldId id="730" r:id="rId13"/>
    <p:sldId id="305" r:id="rId14"/>
    <p:sldId id="735" r:id="rId15"/>
    <p:sldId id="733" r:id="rId16"/>
    <p:sldId id="274" r:id="rId17"/>
    <p:sldId id="732" r:id="rId18"/>
    <p:sldId id="734" r:id="rId19"/>
    <p:sldId id="275" r:id="rId20"/>
  </p:sldIdLst>
  <p:sldSz cx="10160000" cy="571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E3EBFC"/>
    <a:srgbClr val="FFD579"/>
    <a:srgbClr val="FFFC00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11"/>
    <p:restoredTop sz="86406"/>
  </p:normalViewPr>
  <p:slideViewPr>
    <p:cSldViewPr snapToGrid="0" snapToObjects="1">
      <p:cViewPr varScale="1">
        <p:scale>
          <a:sx n="118" d="100"/>
          <a:sy n="118" d="100"/>
        </p:scale>
        <p:origin x="92" y="3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413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BBB93B-64BB-3E4F-9A60-ADEB331C4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64098-D5C9-504B-BCC5-DDA9AAAC52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F6AB4-01D8-9040-956F-2402CD91812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1C37B-B15F-0040-B34C-3ABCE429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31A5F-0718-0F41-B006-1A42684B6F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BD9B8-B3A7-C44C-891B-89511F22C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4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CF827-C029-734F-89F9-159F11822EB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E99CB-49AC-3648-B4C2-1FC0CAED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noProof="1">
                <a:solidFill>
                  <a:srgbClr val="4472C4"/>
                </a:solidFill>
              </a:rPr>
              <a:t>https://gifts.worldwildlife.org/gift-center/gifts/species-adoptions.aspx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E99CB-49AC-3648-B4C2-1FC0CAEDCA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18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18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are we going to make these decisions?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EBDD4-5F4E-4EEF-8DA7-D851CDBAA60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1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www.bu.edu</a:t>
            </a:r>
            <a:r>
              <a:rPr lang="en-US" dirty="0"/>
              <a:t>/</a:t>
            </a:r>
            <a:r>
              <a:rPr lang="en-US" dirty="0" err="1"/>
              <a:t>gdp</a:t>
            </a:r>
            <a:r>
              <a:rPr lang="en-US" dirty="0"/>
              <a:t>/files/2021/01/BAS_Biden_EO_30x30_WP.pdf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EBDD4-5F4E-4EEF-8DA7-D851CDBAA60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80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E99CB-49AC-3648-B4C2-1FC0CAEDCA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1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http://www.placeslab.org/</a:t>
            </a:r>
            <a:r>
              <a:rPr lang="en-US" dirty="0" err="1">
                <a:solidFill>
                  <a:schemeClr val="bg1"/>
                </a:solidFill>
              </a:rPr>
              <a:t>fmv_usa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EBDD4-5F4E-4EEF-8DA7-D851CDBAA60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10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E99CB-49AC-3648-B4C2-1FC0CAEDCA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29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http://www.placeslab.org/</a:t>
            </a:r>
            <a:r>
              <a:rPr lang="en-US" dirty="0" err="1">
                <a:solidFill>
                  <a:schemeClr val="bg1"/>
                </a:solidFill>
              </a:rPr>
              <a:t>fmv_usa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EBDD4-5F4E-4EEF-8DA7-D851CDBAA60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53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3816" y="914400"/>
            <a:ext cx="8532368" cy="996696"/>
          </a:xfrm>
        </p:spPr>
        <p:txBody>
          <a:bodyPr anchor="ctr"/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56214"/>
            <a:ext cx="7620000" cy="3430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612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3" y="1288869"/>
            <a:ext cx="9483635" cy="4005941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90197CC-22EB-EB40-AB7A-1CABD30C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56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044E95-C687-BE41-95CE-B7ABD8CBA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1328" y="1288868"/>
            <a:ext cx="4671604" cy="3994088"/>
          </a:xfrm>
          <a:prstGeom prst="rect">
            <a:avLst/>
          </a:prstGeom>
        </p:spPr>
        <p:txBody>
          <a:bodyPr/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1811FA4-B732-6F45-9C9B-C6330DB6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FDE44E-4934-AC47-AA07-8D118F52F56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210868" y="1288868"/>
            <a:ext cx="4680887" cy="3994088"/>
          </a:xfrm>
          <a:prstGeom prst="rect">
            <a:avLst/>
          </a:prstGeom>
        </p:spPr>
        <p:txBody>
          <a:bodyPr/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05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90A1-22B9-E542-9FF6-FBC28EFC1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009B5-9CEB-D14D-92C1-4B1A25139D8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142429" y="1288868"/>
            <a:ext cx="4680887" cy="3994088"/>
          </a:xfrm>
          <a:prstGeom prst="rect">
            <a:avLst/>
          </a:prstGeom>
        </p:spPr>
        <p:txBody>
          <a:bodyPr/>
          <a:lstStyle>
            <a:lvl1pPr marL="7938" indent="0">
              <a:buFontTx/>
              <a:buNone/>
              <a:tabLst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2B15B-047D-4A44-94E9-C5BEE7905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968" y="1288868"/>
            <a:ext cx="4671604" cy="39940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073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73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01747F-1938-E94D-B99F-F6311229A830}"/>
              </a:ext>
            </a:extLst>
          </p:cNvPr>
          <p:cNvSpPr/>
          <p:nvPr userDrawn="1"/>
        </p:nvSpPr>
        <p:spPr>
          <a:xfrm>
            <a:off x="0" y="5477936"/>
            <a:ext cx="10160000" cy="237067"/>
          </a:xfrm>
          <a:prstGeom prst="rect">
            <a:avLst/>
          </a:prstGeom>
          <a:solidFill>
            <a:srgbClr val="E3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tabLst>
                <a:tab pos="5079949" algn="ctr"/>
                <a:tab pos="9905901" algn="r"/>
              </a:tabLst>
            </a:pPr>
            <a:r>
              <a:rPr lang="en-US" sz="1167" i="0" dirty="0">
                <a:solidFill>
                  <a:schemeClr val="accent1">
                    <a:lumMod val="75000"/>
                  </a:schemeClr>
                </a:solidFill>
              </a:rPr>
              <a:t>	EE 508 / DS 537: Data Science for Conservation Decisions	</a:t>
            </a:r>
            <a:fld id="{F5E90FC3-A7AC-A24C-898B-2CD0962CF884}" type="slidenum">
              <a:rPr lang="en-US" sz="1167" i="0" smtClean="0">
                <a:solidFill>
                  <a:schemeClr val="accent1">
                    <a:lumMod val="75000"/>
                  </a:schemeClr>
                </a:solidFill>
              </a:rPr>
              <a:pPr marL="0" indent="0" algn="l">
                <a:tabLst>
                  <a:tab pos="5079949" algn="ctr"/>
                  <a:tab pos="9905901" algn="r"/>
                </a:tabLst>
              </a:pPr>
              <a:t>‹#›</a:t>
            </a:fld>
            <a:endParaRPr lang="en-US" sz="1167" i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6" r:id="rId4"/>
    <p:sldLayoutId id="2147483675" r:id="rId5"/>
  </p:sldLayoutIdLst>
  <p:hf hdr="0" ft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b="1" kern="1200" cap="none" baseline="0">
          <a:solidFill>
            <a:schemeClr val="accent5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jpeg"/><Relationship Id="rId3" Type="http://schemas.openxmlformats.org/officeDocument/2006/relationships/image" Target="../media/image31.jpeg"/><Relationship Id="rId7" Type="http://schemas.microsoft.com/office/2007/relationships/hdphoto" Target="../media/hdphoto2.wdp"/><Relationship Id="rId12" Type="http://schemas.openxmlformats.org/officeDocument/2006/relationships/image" Target="../media/image3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jpeg"/><Relationship Id="rId5" Type="http://schemas.openxmlformats.org/officeDocument/2006/relationships/image" Target="../media/image33.jpeg"/><Relationship Id="rId10" Type="http://schemas.openxmlformats.org/officeDocument/2006/relationships/image" Target="../media/image12.png"/><Relationship Id="rId4" Type="http://schemas.openxmlformats.org/officeDocument/2006/relationships/image" Target="../media/image32.jpe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gle/LdjhwQcsHoS5JXQc6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70001" y="932166"/>
            <a:ext cx="7620000" cy="1375315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latin typeface="Calibri" panose="020F0502020204030204" pitchFamily="34" charset="0"/>
                <a:cs typeface="Calibri" panose="020F0502020204030204" pitchFamily="34" charset="0"/>
              </a:rPr>
              <a:t>Data Science for Conservation Decisions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495800" y="2442178"/>
            <a:ext cx="1168400" cy="398488"/>
          </a:xfrm>
          <a:prstGeom prst="rect">
            <a:avLst/>
          </a:prstGeom>
          <a:noFill/>
        </p:spPr>
        <p:txBody>
          <a:bodyPr vert="horz" lIns="76200" tIns="38100" rIns="76200" bIns="381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67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Fall 2025</a:t>
            </a:r>
            <a:endParaRPr lang="en-US" sz="1667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4" descr="https://1.bp.blogspot.com/-BBRmU_QFN9s/WEZLttOuW1I/AAAAAAAAAD0/gCRAGSwPhaks-iI7NUKD48kysWTUCu3mACLcB/s1600/Lesson%2B4-%2BProtected%2Bindigenous%2Barea.jpg">
            <a:extLst>
              <a:ext uri="{FF2B5EF4-FFF2-40B4-BE49-F238E27FC236}">
                <a16:creationId xmlns:a16="http://schemas.microsoft.com/office/drawing/2014/main" id="{D5EFD814-061C-A644-B7B7-143CE26A2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039272"/>
            <a:ext cx="10160000" cy="137531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qgis">
            <a:extLst>
              <a:ext uri="{FF2B5EF4-FFF2-40B4-BE49-F238E27FC236}">
                <a16:creationId xmlns:a16="http://schemas.microsoft.com/office/drawing/2014/main" id="{0229188D-3CEE-ED4E-B1D4-B901864C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11" y="4732821"/>
            <a:ext cx="1327775" cy="3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python">
            <a:extLst>
              <a:ext uri="{FF2B5EF4-FFF2-40B4-BE49-F238E27FC236}">
                <a16:creationId xmlns:a16="http://schemas.microsoft.com/office/drawing/2014/main" id="{B48B28C9-B295-E24D-A9E5-C04DA5485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8082" y="4686288"/>
            <a:ext cx="1911918" cy="55841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lated image">
            <a:extLst>
              <a:ext uri="{FF2B5EF4-FFF2-40B4-BE49-F238E27FC236}">
                <a16:creationId xmlns:a16="http://schemas.microsoft.com/office/drawing/2014/main" id="{58DA9627-2AF6-A44C-8036-E58AAC3AF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0025" y="4721676"/>
            <a:ext cx="652337" cy="52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Image result for marxan">
            <a:extLst>
              <a:ext uri="{FF2B5EF4-FFF2-40B4-BE49-F238E27FC236}">
                <a16:creationId xmlns:a16="http://schemas.microsoft.com/office/drawing/2014/main" id="{CB9D1CE3-088B-0902-4CD3-D62AA35CD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196" y="4688298"/>
            <a:ext cx="1732191" cy="5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AAC3E11-77C0-7DD1-FAEA-CBF4B4D81F0D}"/>
              </a:ext>
            </a:extLst>
          </p:cNvPr>
          <p:cNvSpPr txBox="1">
            <a:spLocks/>
          </p:cNvSpPr>
          <p:nvPr/>
        </p:nvSpPr>
        <p:spPr>
          <a:xfrm>
            <a:off x="0" y="323911"/>
            <a:ext cx="10160000" cy="398488"/>
          </a:xfrm>
          <a:prstGeom prst="rect">
            <a:avLst/>
          </a:prstGeom>
          <a:noFill/>
        </p:spPr>
        <p:txBody>
          <a:bodyPr vert="horz" lIns="76200" tIns="38100" rIns="76200" bIns="381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EE 508 / DS 537</a:t>
            </a:r>
          </a:p>
        </p:txBody>
      </p:sp>
    </p:spTree>
    <p:extLst>
      <p:ext uri="{BB962C8B-B14F-4D97-AF65-F5344CB8AC3E}">
        <p14:creationId xmlns:p14="http://schemas.microsoft.com/office/powerpoint/2010/main" val="282973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75A40-275E-2545-8370-65F9ACA7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4420"/>
            <a:ext cx="9144000" cy="1086051"/>
          </a:xfrm>
        </p:spPr>
        <p:txBody>
          <a:bodyPr/>
          <a:lstStyle/>
          <a:p>
            <a:pPr algn="ctr"/>
            <a:r>
              <a:rPr lang="en-US" dirty="0"/>
              <a:t>If so, which 30%?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BABE1A-DF8C-5C46-AACB-35DE2FC8A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40" y="941158"/>
            <a:ext cx="9627745" cy="404948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EF5D2B-19CB-0C47-BA8A-FB012E1AEC30}"/>
              </a:ext>
            </a:extLst>
          </p:cNvPr>
          <p:cNvSpPr txBox="1"/>
          <p:nvPr/>
        </p:nvSpPr>
        <p:spPr>
          <a:xfrm>
            <a:off x="3737429" y="5160829"/>
            <a:ext cx="64225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Simmons et al. (2021) Delivering on Biden’s 30x30 Conservation Commitment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06139A-2462-2247-A8F2-61721B814FD3}"/>
              </a:ext>
            </a:extLst>
          </p:cNvPr>
          <p:cNvSpPr txBox="1"/>
          <p:nvPr/>
        </p:nvSpPr>
        <p:spPr>
          <a:xfrm>
            <a:off x="956931" y="1174252"/>
            <a:ext cx="10738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“Cheapest”</a:t>
            </a:r>
          </a:p>
        </p:txBody>
      </p:sp>
    </p:spTree>
    <p:extLst>
      <p:ext uri="{BB962C8B-B14F-4D97-AF65-F5344CB8AC3E}">
        <p14:creationId xmlns:p14="http://schemas.microsoft.com/office/powerpoint/2010/main" val="1571078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4656B3-76C2-6C27-CB73-CC6865D26E4D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15124" y="4976336"/>
            <a:ext cx="9994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Pouzols</a:t>
            </a:r>
            <a:r>
              <a:rPr lang="en-US" sz="1400" dirty="0"/>
              <a:t> et al. (2014) </a:t>
            </a:r>
            <a:r>
              <a:rPr lang="en-US" sz="1400" i="1" dirty="0"/>
              <a:t>Nature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59999" cy="959556"/>
          </a:xfrm>
        </p:spPr>
        <p:txBody>
          <a:bodyPr/>
          <a:lstStyle/>
          <a:p>
            <a:pPr algn="ctr"/>
            <a:r>
              <a:rPr lang="en-US" dirty="0"/>
              <a:t>Global Conservation Priorities</a:t>
            </a:r>
          </a:p>
        </p:txBody>
      </p:sp>
      <p:pic>
        <p:nvPicPr>
          <p:cNvPr id="3" name="Picture 7" descr="C:\Documents and Settings\Administrator\Desktop\ppt\c\nature14032-f1.jpg">
            <a:extLst>
              <a:ext uri="{FF2B5EF4-FFF2-40B4-BE49-F238E27FC236}">
                <a16:creationId xmlns:a16="http://schemas.microsoft.com/office/drawing/2014/main" id="{4279AF78-8693-D3C0-C3F1-56034ABB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78" y="912737"/>
            <a:ext cx="8252593" cy="467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73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201794-33B4-A84F-86B5-6FCC46B2A8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038" y="0"/>
            <a:ext cx="10220075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9A71DD-B645-7D40-AA00-B22B9AA24474}"/>
              </a:ext>
            </a:extLst>
          </p:cNvPr>
          <p:cNvSpPr txBox="1"/>
          <p:nvPr/>
        </p:nvSpPr>
        <p:spPr>
          <a:xfrm>
            <a:off x="2463501" y="5112362"/>
            <a:ext cx="3375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ea typeface="Menlo" panose="020B0609030804020204" pitchFamily="49" charset="0"/>
                <a:cs typeface="Menlo" panose="020B0609030804020204" pitchFamily="49" charset="0"/>
              </a:rPr>
              <a:t>Download: placeslab.org/fmv-usa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4D49A-84F4-544F-ACAF-A9BDDC41AA5D}"/>
              </a:ext>
            </a:extLst>
          </p:cNvPr>
          <p:cNvGrpSpPr/>
          <p:nvPr/>
        </p:nvGrpSpPr>
        <p:grpSpPr>
          <a:xfrm>
            <a:off x="6301239" y="4333461"/>
            <a:ext cx="3608664" cy="1086678"/>
            <a:chOff x="6055141" y="230128"/>
            <a:chExt cx="3947527" cy="11887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FA982D-004E-C447-9D2A-0925272F1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5141" y="230128"/>
              <a:ext cx="3947527" cy="1188720"/>
            </a:xfrm>
            <a:prstGeom prst="rect">
              <a:avLst/>
            </a:prstGeom>
          </p:spPr>
        </p:pic>
        <p:pic>
          <p:nvPicPr>
            <p:cNvPr id="10" name="Picture 2" descr="Home">
              <a:extLst>
                <a:ext uri="{FF2B5EF4-FFF2-40B4-BE49-F238E27FC236}">
                  <a16:creationId xmlns:a16="http://schemas.microsoft.com/office/drawing/2014/main" id="{E152F5C6-ABFF-C24E-8728-A2EE08FB13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34335" y="1067235"/>
              <a:ext cx="968332" cy="308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51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FA6DCCE-5991-4D8A-B1E3-8282A1B39828}"/>
              </a:ext>
            </a:extLst>
          </p:cNvPr>
          <p:cNvGrpSpPr/>
          <p:nvPr/>
        </p:nvGrpSpPr>
        <p:grpSpPr>
          <a:xfrm>
            <a:off x="2481" y="1062446"/>
            <a:ext cx="2029746" cy="4407474"/>
            <a:chOff x="2481" y="1062446"/>
            <a:chExt cx="2029746" cy="440747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12FFACD-6FCA-BE47-8367-7DCD9F64F296}"/>
                </a:ext>
              </a:extLst>
            </p:cNvPr>
            <p:cNvSpPr/>
            <p:nvPr/>
          </p:nvSpPr>
          <p:spPr>
            <a:xfrm>
              <a:off x="2481" y="1062446"/>
              <a:ext cx="2029746" cy="4407474"/>
            </a:xfrm>
            <a:prstGeom prst="rect">
              <a:avLst/>
            </a:prstGeom>
            <a:solidFill>
              <a:srgbClr val="E3E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FA0E9A-A5C3-CD46-9240-E7D23F322C44}"/>
                </a:ext>
              </a:extLst>
            </p:cNvPr>
            <p:cNvSpPr txBox="1"/>
            <p:nvPr/>
          </p:nvSpPr>
          <p:spPr>
            <a:xfrm>
              <a:off x="121347" y="1218436"/>
              <a:ext cx="1864636" cy="34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7" b="1" dirty="0"/>
                <a:t>Choice variables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254D2D-3A62-0F4E-A350-A12898EFACD7}"/>
                </a:ext>
              </a:extLst>
            </p:cNvPr>
            <p:cNvSpPr txBox="1"/>
            <p:nvPr/>
          </p:nvSpPr>
          <p:spPr>
            <a:xfrm>
              <a:off x="169497" y="1517171"/>
              <a:ext cx="1768337" cy="70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dirty="0"/>
                <a:t>What choices do we have (or consider in any given analysis)? </a:t>
              </a: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E9F4FB6-26B8-F744-84CA-053CD22C8095}"/>
                </a:ext>
              </a:extLst>
            </p:cNvPr>
            <p:cNvSpPr/>
            <p:nvPr/>
          </p:nvSpPr>
          <p:spPr>
            <a:xfrm>
              <a:off x="510724" y="2502729"/>
              <a:ext cx="1085882" cy="492460"/>
            </a:xfrm>
            <a:prstGeom prst="roundRect">
              <a:avLst>
                <a:gd name="adj" fmla="val 10652"/>
              </a:avLst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Symbol" pitchFamily="2" charset="2"/>
                </a:rPr>
                <a:t>D </a:t>
              </a:r>
              <a:r>
                <a:rPr lang="en-US" sz="2000" dirty="0"/>
                <a:t>Policy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35D3843-662F-9B45-8D98-866F668616F2}"/>
                </a:ext>
              </a:extLst>
            </p:cNvPr>
            <p:cNvSpPr txBox="1"/>
            <p:nvPr/>
          </p:nvSpPr>
          <p:spPr>
            <a:xfrm>
              <a:off x="283988" y="3215454"/>
              <a:ext cx="1539354" cy="213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30" dirty="0"/>
                <a:t>What variables can we directly affect through policy?</a:t>
              </a:r>
            </a:p>
            <a:p>
              <a:pPr algn="ctr"/>
              <a:endParaRPr lang="en-US" sz="1330" dirty="0"/>
            </a:p>
            <a:p>
              <a:pPr algn="ctr"/>
              <a:r>
                <a:rPr lang="en-US" sz="1330" dirty="0"/>
                <a:t>New regulations, more enforcement, taxation, subsidies, cap-and-trade, information, moral campaigns, etc.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54EEB2E-55A4-E748-B074-D3E8D1B55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" y="168974"/>
            <a:ext cx="9747502" cy="793009"/>
          </a:xfrm>
        </p:spPr>
        <p:txBody>
          <a:bodyPr>
            <a:normAutofit/>
          </a:bodyPr>
          <a:lstStyle/>
          <a:p>
            <a:r>
              <a:rPr lang="en-US" dirty="0"/>
              <a:t>Policy analysis: evaluating choices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42DC0-A89E-684A-DB54-59D78B65B8F9}"/>
              </a:ext>
            </a:extLst>
          </p:cNvPr>
          <p:cNvGrpSpPr/>
          <p:nvPr/>
        </p:nvGrpSpPr>
        <p:grpSpPr>
          <a:xfrm>
            <a:off x="1963387" y="1218436"/>
            <a:ext cx="2157013" cy="4103748"/>
            <a:chOff x="1963387" y="1218436"/>
            <a:chExt cx="2157013" cy="41037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6C93EB-FBAB-AE41-878A-B039355A66FA}"/>
                </a:ext>
              </a:extLst>
            </p:cNvPr>
            <p:cNvSpPr txBox="1"/>
            <p:nvPr/>
          </p:nvSpPr>
          <p:spPr>
            <a:xfrm>
              <a:off x="2255763" y="1218436"/>
              <a:ext cx="1864636" cy="34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7" b="1" dirty="0"/>
                <a:t>System model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D97E713-8CFE-CE4C-9B51-CE5541451E17}"/>
                </a:ext>
              </a:extLst>
            </p:cNvPr>
            <p:cNvGrpSpPr/>
            <p:nvPr/>
          </p:nvGrpSpPr>
          <p:grpSpPr>
            <a:xfrm>
              <a:off x="2308934" y="2298296"/>
              <a:ext cx="1768337" cy="2230075"/>
              <a:chOff x="2659686" y="1505415"/>
              <a:chExt cx="1768337" cy="2230075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A91F2A5B-F7B3-AD45-B7DD-B7461B180A47}"/>
                  </a:ext>
                </a:extLst>
              </p:cNvPr>
              <p:cNvSpPr/>
              <p:nvPr/>
            </p:nvSpPr>
            <p:spPr>
              <a:xfrm>
                <a:off x="2659686" y="1505415"/>
                <a:ext cx="1768337" cy="2230075"/>
              </a:xfrm>
              <a:prstGeom prst="roundRect">
                <a:avLst>
                  <a:gd name="adj" fmla="val 9794"/>
                </a:avLst>
              </a:prstGeom>
              <a:solidFill>
                <a:schemeClr val="bg1">
                  <a:lumMod val="95000"/>
                </a:schemeClr>
              </a:solidFill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9A6BD48-DB78-E145-8AE0-9E3072AAE108}"/>
                  </a:ext>
                </a:extLst>
              </p:cNvPr>
              <p:cNvSpPr/>
              <p:nvPr/>
            </p:nvSpPr>
            <p:spPr>
              <a:xfrm>
                <a:off x="2831440" y="1715917"/>
                <a:ext cx="1414786" cy="492458"/>
              </a:xfrm>
              <a:prstGeom prst="roundRect">
                <a:avLst>
                  <a:gd name="adj" fmla="val 10652"/>
                </a:avLst>
              </a:prstGeom>
              <a:ln w="28575">
                <a:solidFill>
                  <a:srgbClr val="0070C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Symbol" pitchFamily="2" charset="2"/>
                  </a:rPr>
                  <a:t>D </a:t>
                </a:r>
                <a:r>
                  <a:rPr lang="en-US" sz="2000" dirty="0"/>
                  <a:t>System</a:t>
                </a: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212F2F0D-4F4F-1D48-9157-7795B78FC4F0}"/>
                  </a:ext>
                </a:extLst>
              </p:cNvPr>
              <p:cNvSpPr/>
              <p:nvPr/>
            </p:nvSpPr>
            <p:spPr>
              <a:xfrm>
                <a:off x="3013237" y="2627234"/>
                <a:ext cx="1051192" cy="413179"/>
              </a:xfrm>
              <a:prstGeom prst="roundRect">
                <a:avLst>
                  <a:gd name="adj" fmla="val 10652"/>
                </a:avLst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Social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AF3954C8-BA67-CC4C-B5FD-5311AC28D777}"/>
                  </a:ext>
                </a:extLst>
              </p:cNvPr>
              <p:cNvSpPr/>
              <p:nvPr/>
            </p:nvSpPr>
            <p:spPr>
              <a:xfrm>
                <a:off x="3023970" y="3160526"/>
                <a:ext cx="1051192" cy="413177"/>
              </a:xfrm>
              <a:prstGeom prst="roundRect">
                <a:avLst>
                  <a:gd name="adj" fmla="val 10652"/>
                </a:avLst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Natural</a:t>
                </a:r>
              </a:p>
            </p:txBody>
          </p:sp>
          <p:sp>
            <p:nvSpPr>
              <p:cNvPr id="24" name="Curved Left Arrow 23">
                <a:extLst>
                  <a:ext uri="{FF2B5EF4-FFF2-40B4-BE49-F238E27FC236}">
                    <a16:creationId xmlns:a16="http://schemas.microsoft.com/office/drawing/2014/main" id="{F12A982D-249A-7A42-92AB-7030E8788618}"/>
                  </a:ext>
                </a:extLst>
              </p:cNvPr>
              <p:cNvSpPr/>
              <p:nvPr/>
            </p:nvSpPr>
            <p:spPr>
              <a:xfrm rot="10800000">
                <a:off x="2769340" y="2890407"/>
                <a:ext cx="178420" cy="413178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Curved Left Arrow 35">
                <a:extLst>
                  <a:ext uri="{FF2B5EF4-FFF2-40B4-BE49-F238E27FC236}">
                    <a16:creationId xmlns:a16="http://schemas.microsoft.com/office/drawing/2014/main" id="{0E64143B-D971-C54E-BEAB-D70E0963D9D3}"/>
                  </a:ext>
                </a:extLst>
              </p:cNvPr>
              <p:cNvSpPr/>
              <p:nvPr/>
            </p:nvSpPr>
            <p:spPr>
              <a:xfrm>
                <a:off x="4157016" y="2890407"/>
                <a:ext cx="178420" cy="413178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A0D63861-BFB9-CC44-B18B-D122F9C1ACDA}"/>
                </a:ext>
              </a:extLst>
            </p:cNvPr>
            <p:cNvSpPr/>
            <p:nvPr/>
          </p:nvSpPr>
          <p:spPr>
            <a:xfrm>
              <a:off x="1963387" y="2624650"/>
              <a:ext cx="269944" cy="248618"/>
            </a:xfrm>
            <a:prstGeom prst="rightArrow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209F134-15CB-4840-B80C-1E6244174FAC}"/>
                </a:ext>
              </a:extLst>
            </p:cNvPr>
            <p:cNvSpPr txBox="1"/>
            <p:nvPr/>
          </p:nvSpPr>
          <p:spPr>
            <a:xfrm>
              <a:off x="2255762" y="1517171"/>
              <a:ext cx="1864638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dirty="0"/>
                <a:t>How will the world respond to each choice?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5532FD7-755A-354E-A0F7-FB17B9662141}"/>
                </a:ext>
              </a:extLst>
            </p:cNvPr>
            <p:cNvSpPr txBox="1"/>
            <p:nvPr/>
          </p:nvSpPr>
          <p:spPr>
            <a:xfrm>
              <a:off x="2308933" y="4615837"/>
              <a:ext cx="1768337" cy="706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30" dirty="0"/>
                <a:t>Modeling of social economic, and natural systems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3CC5423-8F27-F1EE-441C-4387718047EF}"/>
              </a:ext>
            </a:extLst>
          </p:cNvPr>
          <p:cNvGrpSpPr/>
          <p:nvPr/>
        </p:nvGrpSpPr>
        <p:grpSpPr>
          <a:xfrm>
            <a:off x="8203831" y="1062446"/>
            <a:ext cx="1956168" cy="4407475"/>
            <a:chOff x="8203831" y="1062446"/>
            <a:chExt cx="1956168" cy="44074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11977F-178D-FD45-AB87-2391C35A9FFB}"/>
                </a:ext>
              </a:extLst>
            </p:cNvPr>
            <p:cNvSpPr/>
            <p:nvPr/>
          </p:nvSpPr>
          <p:spPr>
            <a:xfrm>
              <a:off x="8203831" y="1062446"/>
              <a:ext cx="1956168" cy="44074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87B59F-2D58-EF46-9D7C-F03B211475BD}"/>
                </a:ext>
              </a:extLst>
            </p:cNvPr>
            <p:cNvSpPr txBox="1"/>
            <p:nvPr/>
          </p:nvSpPr>
          <p:spPr>
            <a:xfrm>
              <a:off x="8255316" y="1218436"/>
              <a:ext cx="1746868" cy="34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7" b="1" dirty="0"/>
                <a:t>Social objective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828807-0E16-1944-AEBF-ED3825D5D87E}"/>
                </a:ext>
              </a:extLst>
            </p:cNvPr>
            <p:cNvSpPr txBox="1"/>
            <p:nvPr/>
          </p:nvSpPr>
          <p:spPr>
            <a:xfrm>
              <a:off x="8415565" y="1517171"/>
              <a:ext cx="1426370" cy="70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dirty="0"/>
                <a:t>How will we determine which policy is better?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9C466F5-68E8-2C40-8D11-F432E508915B}"/>
                </a:ext>
              </a:extLst>
            </p:cNvPr>
            <p:cNvSpPr/>
            <p:nvPr/>
          </p:nvSpPr>
          <p:spPr>
            <a:xfrm>
              <a:off x="8466427" y="2502729"/>
              <a:ext cx="1324647" cy="492460"/>
            </a:xfrm>
            <a:prstGeom prst="roundRect">
              <a:avLst>
                <a:gd name="adj" fmla="val 106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 </a:t>
              </a:r>
              <a:r>
                <a:rPr lang="en-US" sz="2000" dirty="0">
                  <a:latin typeface="Symbol" pitchFamily="2" charset="2"/>
                </a:rPr>
                <a:t>D </a:t>
              </a:r>
              <a:r>
                <a:rPr lang="en-US" sz="2000" dirty="0"/>
                <a:t>Welfare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934C992-A909-4847-ACE2-3FA40ECF7D06}"/>
                </a:ext>
              </a:extLst>
            </p:cNvPr>
            <p:cNvSpPr txBox="1"/>
            <p:nvPr/>
          </p:nvSpPr>
          <p:spPr>
            <a:xfrm>
              <a:off x="8322145" y="3350921"/>
              <a:ext cx="1613210" cy="132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30" dirty="0"/>
                <a:t>How does (or should) the policy maker value the overall changes to all people’ utilities in the aggregate?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3E2D09-0DA8-F667-FDF4-06F38EF796C0}"/>
              </a:ext>
            </a:extLst>
          </p:cNvPr>
          <p:cNvGrpSpPr/>
          <p:nvPr/>
        </p:nvGrpSpPr>
        <p:grpSpPr>
          <a:xfrm>
            <a:off x="6279390" y="1062446"/>
            <a:ext cx="2027864" cy="4407475"/>
            <a:chOff x="6279390" y="1062446"/>
            <a:chExt cx="2027864" cy="44074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32F6E6-D102-C192-1C58-CBCD07D12274}"/>
                </a:ext>
              </a:extLst>
            </p:cNvPr>
            <p:cNvSpPr/>
            <p:nvPr/>
          </p:nvSpPr>
          <p:spPr>
            <a:xfrm>
              <a:off x="6279391" y="1062446"/>
              <a:ext cx="1938607" cy="44074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3E78FE-1BC4-144F-8856-C0F6A3EF4AC2}"/>
                </a:ext>
              </a:extLst>
            </p:cNvPr>
            <p:cNvSpPr txBox="1"/>
            <p:nvPr/>
          </p:nvSpPr>
          <p:spPr>
            <a:xfrm>
              <a:off x="6469869" y="1517171"/>
              <a:ext cx="1613208" cy="70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dirty="0"/>
                <a:t>How will this affect every person’s individual utility?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FCDA7D3-2B7B-DA4E-9A0C-A9FFAD6E0AD0}"/>
                </a:ext>
              </a:extLst>
            </p:cNvPr>
            <p:cNvSpPr/>
            <p:nvPr/>
          </p:nvSpPr>
          <p:spPr>
            <a:xfrm>
              <a:off x="6684633" y="2502729"/>
              <a:ext cx="1128123" cy="492460"/>
            </a:xfrm>
            <a:prstGeom prst="roundRect">
              <a:avLst>
                <a:gd name="adj" fmla="val 106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Symbol" pitchFamily="2" charset="2"/>
                </a:rPr>
                <a:t>D</a:t>
              </a:r>
              <a:r>
                <a:rPr lang="en-US" sz="2000" dirty="0"/>
                <a:t> Utility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8E7ACD-D709-584E-A94B-56FE2D9892FD}"/>
                </a:ext>
              </a:extLst>
            </p:cNvPr>
            <p:cNvSpPr txBox="1"/>
            <p:nvPr/>
          </p:nvSpPr>
          <p:spPr>
            <a:xfrm>
              <a:off x="6279390" y="1218436"/>
              <a:ext cx="1938608" cy="348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7" b="1" dirty="0"/>
                <a:t>Personal valuation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932EA9-F89A-7F4D-B894-3345705C22DA}"/>
                </a:ext>
              </a:extLst>
            </p:cNvPr>
            <p:cNvSpPr txBox="1"/>
            <p:nvPr/>
          </p:nvSpPr>
          <p:spPr>
            <a:xfrm>
              <a:off x="6349250" y="3350921"/>
              <a:ext cx="1798888" cy="132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30" dirty="0"/>
                <a:t>How does each consumer personally value the net change in the overall bundle (costs and benefits) they obtain? </a:t>
              </a: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956A1BF3-8A37-3C4F-A785-76093ABEDAF2}"/>
                </a:ext>
              </a:extLst>
            </p:cNvPr>
            <p:cNvSpPr/>
            <p:nvPr/>
          </p:nvSpPr>
          <p:spPr>
            <a:xfrm>
              <a:off x="8037310" y="2624650"/>
              <a:ext cx="269944" cy="248618"/>
            </a:xfrm>
            <a:prstGeom prst="rightArrow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DCB2AE-C4C3-22F0-1C26-66924C3A9828}"/>
              </a:ext>
            </a:extLst>
          </p:cNvPr>
          <p:cNvGrpSpPr/>
          <p:nvPr/>
        </p:nvGrpSpPr>
        <p:grpSpPr>
          <a:xfrm>
            <a:off x="4196761" y="1218436"/>
            <a:ext cx="2247825" cy="3657518"/>
            <a:chOff x="4292103" y="1218436"/>
            <a:chExt cx="2247825" cy="365751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F1AA3E-19D5-964F-B1C7-CC02D3421C83}"/>
                </a:ext>
              </a:extLst>
            </p:cNvPr>
            <p:cNvSpPr txBox="1"/>
            <p:nvPr/>
          </p:nvSpPr>
          <p:spPr>
            <a:xfrm>
              <a:off x="4399383" y="1517171"/>
              <a:ext cx="1864636" cy="70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dirty="0"/>
                <a:t>What observable good and bad things will happen to each person?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BDB09E1E-670E-0B49-818A-688E9B5AB058}"/>
                </a:ext>
              </a:extLst>
            </p:cNvPr>
            <p:cNvSpPr/>
            <p:nvPr/>
          </p:nvSpPr>
          <p:spPr>
            <a:xfrm>
              <a:off x="4649283" y="2371122"/>
              <a:ext cx="1352428" cy="755674"/>
            </a:xfrm>
            <a:prstGeom prst="roundRect">
              <a:avLst>
                <a:gd name="adj" fmla="val 106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Symbol" pitchFamily="2" charset="2"/>
                </a:rPr>
                <a:t>D</a:t>
              </a:r>
              <a:r>
                <a:rPr lang="en-US" sz="2000" dirty="0"/>
                <a:t> Costs &amp; Benefits</a:t>
              </a:r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3D2FE6C3-79FC-1943-9BED-AA800BB3F6B8}"/>
                </a:ext>
              </a:extLst>
            </p:cNvPr>
            <p:cNvSpPr/>
            <p:nvPr/>
          </p:nvSpPr>
          <p:spPr>
            <a:xfrm>
              <a:off x="4292103" y="2624650"/>
              <a:ext cx="269944" cy="248618"/>
            </a:xfrm>
            <a:prstGeom prst="rightArrow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9CFEAD5-2267-9349-BD20-BF57CE847FC7}"/>
                </a:ext>
              </a:extLst>
            </p:cNvPr>
            <p:cNvSpPr txBox="1"/>
            <p:nvPr/>
          </p:nvSpPr>
          <p:spPr>
            <a:xfrm>
              <a:off x="4442533" y="1218436"/>
              <a:ext cx="1765928" cy="34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7" b="1" dirty="0"/>
                <a:t>Good &amp; bads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E2A22F-93ED-CE41-91D2-EB3C831FF458}"/>
                </a:ext>
              </a:extLst>
            </p:cNvPr>
            <p:cNvSpPr txBox="1"/>
            <p:nvPr/>
          </p:nvSpPr>
          <p:spPr>
            <a:xfrm>
              <a:off x="4522810" y="3350921"/>
              <a:ext cx="1605374" cy="15250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30" dirty="0"/>
                <a:t>Change in net income or wealth.</a:t>
              </a:r>
            </a:p>
            <a:p>
              <a:pPr algn="ctr"/>
              <a:endParaRPr lang="en-US" sz="1330" dirty="0"/>
            </a:p>
            <a:p>
              <a:pPr algn="ctr"/>
              <a:r>
                <a:rPr lang="en-US" sz="1330" dirty="0"/>
                <a:t>Change in consumption of private and public goods (e.g. clean air)</a:t>
              </a:r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CFBF423E-9B3C-B548-BA17-D1E9DBD0A8E1}"/>
                </a:ext>
              </a:extLst>
            </p:cNvPr>
            <p:cNvSpPr/>
            <p:nvPr/>
          </p:nvSpPr>
          <p:spPr>
            <a:xfrm>
              <a:off x="6269984" y="2624650"/>
              <a:ext cx="269944" cy="248618"/>
            </a:xfrm>
            <a:prstGeom prst="rightArrow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DBDCF40-CCB4-E21D-3C1B-9ABDDC5CAC49}"/>
              </a:ext>
            </a:extLst>
          </p:cNvPr>
          <p:cNvSpPr txBox="1"/>
          <p:nvPr/>
        </p:nvSpPr>
        <p:spPr>
          <a:xfrm>
            <a:off x="7158661" y="297869"/>
            <a:ext cx="2776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… involves </a:t>
            </a:r>
            <a:r>
              <a:rPr lang="en-US" sz="1400" b="1" dirty="0"/>
              <a:t>making</a:t>
            </a:r>
            <a:r>
              <a:rPr lang="en-US" sz="1400" dirty="0"/>
              <a:t> a lot of choices that affect results and narrative</a:t>
            </a:r>
          </a:p>
        </p:txBody>
      </p:sp>
    </p:spTree>
    <p:extLst>
      <p:ext uri="{BB962C8B-B14F-4D97-AF65-F5344CB8AC3E}">
        <p14:creationId xmlns:p14="http://schemas.microsoft.com/office/powerpoint/2010/main" val="13308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025345-DABA-1FC8-8088-E6A4DB181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 &amp; tools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DE7089-2F99-3016-2236-045D40150E47}"/>
              </a:ext>
            </a:extLst>
          </p:cNvPr>
          <p:cNvSpPr/>
          <p:nvPr/>
        </p:nvSpPr>
        <p:spPr>
          <a:xfrm>
            <a:off x="3911080" y="310235"/>
            <a:ext cx="842284" cy="3061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Species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5EB0A-9C8D-9D9D-75D5-BD8779CF463A}"/>
              </a:ext>
            </a:extLst>
          </p:cNvPr>
          <p:cNvSpPr/>
          <p:nvPr/>
        </p:nvSpPr>
        <p:spPr>
          <a:xfrm>
            <a:off x="4643487" y="805556"/>
            <a:ext cx="842284" cy="3061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Carbon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5261552-15ED-F681-81FC-4794C5D389E2}"/>
              </a:ext>
            </a:extLst>
          </p:cNvPr>
          <p:cNvSpPr/>
          <p:nvPr/>
        </p:nvSpPr>
        <p:spPr>
          <a:xfrm>
            <a:off x="4960534" y="304958"/>
            <a:ext cx="1545103" cy="3166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Land Use Change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E372DB-44E8-CBB4-4334-5AE6B7FCA3B9}"/>
              </a:ext>
            </a:extLst>
          </p:cNvPr>
          <p:cNvSpPr/>
          <p:nvPr/>
        </p:nvSpPr>
        <p:spPr>
          <a:xfrm>
            <a:off x="8684952" y="310235"/>
            <a:ext cx="1001306" cy="3061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Protection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AB2E6DE-D273-E325-D3C4-460D0609C16E}"/>
              </a:ext>
            </a:extLst>
          </p:cNvPr>
          <p:cNvSpPr/>
          <p:nvPr/>
        </p:nvSpPr>
        <p:spPr>
          <a:xfrm>
            <a:off x="8582196" y="805556"/>
            <a:ext cx="1104061" cy="3061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Land rights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671078B-A96E-1D4A-E35A-8A54AD6C6BB5}"/>
              </a:ext>
            </a:extLst>
          </p:cNvPr>
          <p:cNvSpPr/>
          <p:nvPr/>
        </p:nvSpPr>
        <p:spPr>
          <a:xfrm>
            <a:off x="5664878" y="805556"/>
            <a:ext cx="1279552" cy="3061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Infrastructure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87B1B53-D624-9CC7-5837-F3A41546A30D}"/>
              </a:ext>
            </a:extLst>
          </p:cNvPr>
          <p:cNvSpPr/>
          <p:nvPr/>
        </p:nvSpPr>
        <p:spPr>
          <a:xfrm>
            <a:off x="6712807" y="310235"/>
            <a:ext cx="1764975" cy="3061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Public administration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39170A-D71A-375D-0A3B-3CB3616A9806}"/>
              </a:ext>
            </a:extLst>
          </p:cNvPr>
          <p:cNvSpPr/>
          <p:nvPr/>
        </p:nvSpPr>
        <p:spPr>
          <a:xfrm>
            <a:off x="7123537" y="805556"/>
            <a:ext cx="1279552" cy="3061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Demographics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9C8EF2-A821-8B79-CBD9-F7F90DAEF0CA}"/>
              </a:ext>
            </a:extLst>
          </p:cNvPr>
          <p:cNvSpPr txBox="1"/>
          <p:nvPr/>
        </p:nvSpPr>
        <p:spPr>
          <a:xfrm>
            <a:off x="3057730" y="805556"/>
            <a:ext cx="142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so much data…</a:t>
            </a:r>
          </a:p>
        </p:txBody>
      </p: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B1B3973C-49A0-55E9-654D-6ABBDA1FE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310230"/>
              </p:ext>
            </p:extLst>
          </p:nvPr>
        </p:nvGraphicFramePr>
        <p:xfrm>
          <a:off x="374894" y="1395516"/>
          <a:ext cx="9311365" cy="1134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57">
                  <a:extLst>
                    <a:ext uri="{9D8B030D-6E8A-4147-A177-3AD203B41FA5}">
                      <a16:colId xmlns:a16="http://schemas.microsoft.com/office/drawing/2014/main" val="3450383666"/>
                    </a:ext>
                  </a:extLst>
                </a:gridCol>
                <a:gridCol w="2477386">
                  <a:extLst>
                    <a:ext uri="{9D8B030D-6E8A-4147-A177-3AD203B41FA5}">
                      <a16:colId xmlns:a16="http://schemas.microsoft.com/office/drawing/2014/main" val="326152268"/>
                    </a:ext>
                  </a:extLst>
                </a:gridCol>
                <a:gridCol w="2083982">
                  <a:extLst>
                    <a:ext uri="{9D8B030D-6E8A-4147-A177-3AD203B41FA5}">
                      <a16:colId xmlns:a16="http://schemas.microsoft.com/office/drawing/2014/main" val="1222662126"/>
                    </a:ext>
                  </a:extLst>
                </a:gridCol>
                <a:gridCol w="2094614">
                  <a:extLst>
                    <a:ext uri="{9D8B030D-6E8A-4147-A177-3AD203B41FA5}">
                      <a16:colId xmlns:a16="http://schemas.microsoft.com/office/drawing/2014/main" val="1714843004"/>
                    </a:ext>
                  </a:extLst>
                </a:gridCol>
                <a:gridCol w="2360426">
                  <a:extLst>
                    <a:ext uri="{9D8B030D-6E8A-4147-A177-3AD203B41FA5}">
                      <a16:colId xmlns:a16="http://schemas.microsoft.com/office/drawing/2014/main" val="2277247330"/>
                    </a:ext>
                  </a:extLst>
                </a:gridCol>
              </a:tblGrid>
              <a:tr h="3572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Question we’ll 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Skills we’ll need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Tools we’ll learn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Cases we’ll study</a:t>
                      </a:r>
                      <a:r>
                        <a:rPr lang="en-US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835222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can I process and visualize all this data? 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15%</a:t>
                      </a:r>
                      <a:endParaRPr lang="en-US" b="0" i="1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data processing and visualization in open-source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Python: geopandas, rasterio, matplotlib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QGIS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 and local differences in species richness; student survey.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690976"/>
                  </a:ext>
                </a:extLst>
              </a:tr>
            </a:tbl>
          </a:graphicData>
        </a:graphic>
      </p:graphicFrame>
      <p:graphicFrame>
        <p:nvGraphicFramePr>
          <p:cNvPr id="21" name="Table 6">
            <a:extLst>
              <a:ext uri="{FF2B5EF4-FFF2-40B4-BE49-F238E27FC236}">
                <a16:creationId xmlns:a16="http://schemas.microsoft.com/office/drawing/2014/main" id="{6A61B881-C17B-407D-74CA-43C3A506F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944536"/>
              </p:ext>
            </p:extLst>
          </p:nvPr>
        </p:nvGraphicFramePr>
        <p:xfrm>
          <a:off x="374892" y="1397164"/>
          <a:ext cx="9311365" cy="1911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57">
                  <a:extLst>
                    <a:ext uri="{9D8B030D-6E8A-4147-A177-3AD203B41FA5}">
                      <a16:colId xmlns:a16="http://schemas.microsoft.com/office/drawing/2014/main" val="3450383666"/>
                    </a:ext>
                  </a:extLst>
                </a:gridCol>
                <a:gridCol w="2477386">
                  <a:extLst>
                    <a:ext uri="{9D8B030D-6E8A-4147-A177-3AD203B41FA5}">
                      <a16:colId xmlns:a16="http://schemas.microsoft.com/office/drawing/2014/main" val="326152268"/>
                    </a:ext>
                  </a:extLst>
                </a:gridCol>
                <a:gridCol w="2083982">
                  <a:extLst>
                    <a:ext uri="{9D8B030D-6E8A-4147-A177-3AD203B41FA5}">
                      <a16:colId xmlns:a16="http://schemas.microsoft.com/office/drawing/2014/main" val="1222662126"/>
                    </a:ext>
                  </a:extLst>
                </a:gridCol>
                <a:gridCol w="2094614">
                  <a:extLst>
                    <a:ext uri="{9D8B030D-6E8A-4147-A177-3AD203B41FA5}">
                      <a16:colId xmlns:a16="http://schemas.microsoft.com/office/drawing/2014/main" val="1714843004"/>
                    </a:ext>
                  </a:extLst>
                </a:gridCol>
                <a:gridCol w="2360426">
                  <a:extLst>
                    <a:ext uri="{9D8B030D-6E8A-4147-A177-3AD203B41FA5}">
                      <a16:colId xmlns:a16="http://schemas.microsoft.com/office/drawing/2014/main" val="2277247330"/>
                    </a:ext>
                  </a:extLst>
                </a:gridCol>
              </a:tblGrid>
              <a:tr h="3572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Question we’ll 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Skills we’ll need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Tools we’ll learn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Cases we’ll study</a:t>
                      </a:r>
                      <a:r>
                        <a:rPr lang="en-US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835222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can I process and visualize all this data? 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15%</a:t>
                      </a:r>
                      <a:endParaRPr lang="en-US" b="0" i="1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data processing and visualization in open-source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Python: geopandas, rasterio, matplotlib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QGIS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 and local differences in species richness; student survey.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690976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can we protect hundreds of species at once at the lowest cost?</a:t>
                      </a:r>
                      <a:r>
                        <a:rPr lang="en-US" b="0" dirty="0"/>
                        <a:t> 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20%</a:t>
                      </a:r>
                      <a:endParaRPr lang="en-US" b="0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Systematic conservation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Python (ibid)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GDAL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Marxan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Protecting threatened bird species in Colombia (#1 globally in birds)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750350"/>
                  </a:ext>
                </a:extLst>
              </a:tr>
            </a:tbl>
          </a:graphicData>
        </a:graphic>
      </p:graphicFrame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CBFA4776-0CE8-54CC-5DCF-09F8757E2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411219"/>
              </p:ext>
            </p:extLst>
          </p:nvPr>
        </p:nvGraphicFramePr>
        <p:xfrm>
          <a:off x="374892" y="1395516"/>
          <a:ext cx="9311365" cy="2688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57">
                  <a:extLst>
                    <a:ext uri="{9D8B030D-6E8A-4147-A177-3AD203B41FA5}">
                      <a16:colId xmlns:a16="http://schemas.microsoft.com/office/drawing/2014/main" val="3450383666"/>
                    </a:ext>
                  </a:extLst>
                </a:gridCol>
                <a:gridCol w="2477386">
                  <a:extLst>
                    <a:ext uri="{9D8B030D-6E8A-4147-A177-3AD203B41FA5}">
                      <a16:colId xmlns:a16="http://schemas.microsoft.com/office/drawing/2014/main" val="326152268"/>
                    </a:ext>
                  </a:extLst>
                </a:gridCol>
                <a:gridCol w="2083982">
                  <a:extLst>
                    <a:ext uri="{9D8B030D-6E8A-4147-A177-3AD203B41FA5}">
                      <a16:colId xmlns:a16="http://schemas.microsoft.com/office/drawing/2014/main" val="1222662126"/>
                    </a:ext>
                  </a:extLst>
                </a:gridCol>
                <a:gridCol w="2094614">
                  <a:extLst>
                    <a:ext uri="{9D8B030D-6E8A-4147-A177-3AD203B41FA5}">
                      <a16:colId xmlns:a16="http://schemas.microsoft.com/office/drawing/2014/main" val="1714843004"/>
                    </a:ext>
                  </a:extLst>
                </a:gridCol>
                <a:gridCol w="2360426">
                  <a:extLst>
                    <a:ext uri="{9D8B030D-6E8A-4147-A177-3AD203B41FA5}">
                      <a16:colId xmlns:a16="http://schemas.microsoft.com/office/drawing/2014/main" val="2277247330"/>
                    </a:ext>
                  </a:extLst>
                </a:gridCol>
              </a:tblGrid>
              <a:tr h="3572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Question we’ll 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Skills we’ll need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Tools we’ll learn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Cases we’ll study</a:t>
                      </a:r>
                      <a:r>
                        <a:rPr lang="en-US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835222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can I process and visualize all this data? 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15%</a:t>
                      </a:r>
                      <a:endParaRPr lang="en-US" b="0" i="1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data processing and visualization in open-source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Python: geopandas, rasterio, matplotlib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QGIS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 and local differences in species richness; student survey.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690976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can we protect hundreds of species at once at the lowest cost?</a:t>
                      </a:r>
                      <a:r>
                        <a:rPr lang="en-US" b="0" dirty="0"/>
                        <a:t> 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20%</a:t>
                      </a:r>
                      <a:endParaRPr lang="en-US" b="0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Systematic conservation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Python (ibid)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GDAL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Marxan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Protecting threatened bird species in Colombia (#1 globally in birds)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750350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can we keep carbon on the ground efficiently? 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20%</a:t>
                      </a:r>
                      <a:endParaRPr lang="en-US" b="0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Estimating efficiency (cost / impact), simulating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Python: </a:t>
                      </a:r>
                      <a:r>
                        <a:rPr lang="en-US" dirty="0" err="1"/>
                        <a:t>sklearn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statsmodels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Designing forest carbon payments in Massachusetts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918039"/>
                  </a:ext>
                </a:extLst>
              </a:tr>
            </a:tbl>
          </a:graphicData>
        </a:graphic>
      </p:graphicFrame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id="{1A772EE0-96BB-C5E3-29B1-624BCAC01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137684"/>
              </p:ext>
            </p:extLst>
          </p:nvPr>
        </p:nvGraphicFramePr>
        <p:xfrm>
          <a:off x="374892" y="1395516"/>
          <a:ext cx="9311365" cy="3237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57">
                  <a:extLst>
                    <a:ext uri="{9D8B030D-6E8A-4147-A177-3AD203B41FA5}">
                      <a16:colId xmlns:a16="http://schemas.microsoft.com/office/drawing/2014/main" val="3450383666"/>
                    </a:ext>
                  </a:extLst>
                </a:gridCol>
                <a:gridCol w="2477386">
                  <a:extLst>
                    <a:ext uri="{9D8B030D-6E8A-4147-A177-3AD203B41FA5}">
                      <a16:colId xmlns:a16="http://schemas.microsoft.com/office/drawing/2014/main" val="326152268"/>
                    </a:ext>
                  </a:extLst>
                </a:gridCol>
                <a:gridCol w="2083982">
                  <a:extLst>
                    <a:ext uri="{9D8B030D-6E8A-4147-A177-3AD203B41FA5}">
                      <a16:colId xmlns:a16="http://schemas.microsoft.com/office/drawing/2014/main" val="1222662126"/>
                    </a:ext>
                  </a:extLst>
                </a:gridCol>
                <a:gridCol w="2094614">
                  <a:extLst>
                    <a:ext uri="{9D8B030D-6E8A-4147-A177-3AD203B41FA5}">
                      <a16:colId xmlns:a16="http://schemas.microsoft.com/office/drawing/2014/main" val="1714843004"/>
                    </a:ext>
                  </a:extLst>
                </a:gridCol>
                <a:gridCol w="2360426">
                  <a:extLst>
                    <a:ext uri="{9D8B030D-6E8A-4147-A177-3AD203B41FA5}">
                      <a16:colId xmlns:a16="http://schemas.microsoft.com/office/drawing/2014/main" val="2277247330"/>
                    </a:ext>
                  </a:extLst>
                </a:gridCol>
              </a:tblGrid>
              <a:tr h="3572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Question we’ll 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Skills we’ll need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Tools we’ll learn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Cases we’ll study</a:t>
                      </a:r>
                      <a:r>
                        <a:rPr lang="en-US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835222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can I process and visualize all this data? 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15%</a:t>
                      </a:r>
                      <a:endParaRPr lang="en-US" b="0" i="1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data processing and visualization in open-source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Python: geopandas, rasterio, matplotlib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QGIS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 and local differences in species richness; student survey.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690976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can we protect hundreds of species at once at the lowest cost?</a:t>
                      </a:r>
                      <a:r>
                        <a:rPr lang="en-US" b="0" dirty="0"/>
                        <a:t> 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20%</a:t>
                      </a:r>
                      <a:endParaRPr lang="en-US" b="0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Systematic conservation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Python (ibid)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GDAL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Marxan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Protecting threatened bird species in Colombia (#1 globally in birds)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750350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can we keep carbon on the ground efficiently? 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20%</a:t>
                      </a:r>
                      <a:endParaRPr lang="en-US" b="0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Estimating efficiency (cost / impact), simulating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Python: </a:t>
                      </a:r>
                      <a:r>
                        <a:rPr lang="en-US" dirty="0" err="1"/>
                        <a:t>sklearn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statsmodels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Designing forest carbon payments in Massachusetts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918039"/>
                  </a:ext>
                </a:extLst>
              </a:tr>
              <a:tr h="53021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much carbon emissions did this invention avoid?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 10%</a:t>
                      </a:r>
                      <a:endParaRPr lang="en-US" b="0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Rigorous impact 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R: Matching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Protected areas in the Brazilian Amazon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906471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928811E-2058-3845-BF84-AD3B44A39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959470"/>
              </p:ext>
            </p:extLst>
          </p:nvPr>
        </p:nvGraphicFramePr>
        <p:xfrm>
          <a:off x="374894" y="1397164"/>
          <a:ext cx="9311365" cy="3885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57">
                  <a:extLst>
                    <a:ext uri="{9D8B030D-6E8A-4147-A177-3AD203B41FA5}">
                      <a16:colId xmlns:a16="http://schemas.microsoft.com/office/drawing/2014/main" val="3450383666"/>
                    </a:ext>
                  </a:extLst>
                </a:gridCol>
                <a:gridCol w="2477386">
                  <a:extLst>
                    <a:ext uri="{9D8B030D-6E8A-4147-A177-3AD203B41FA5}">
                      <a16:colId xmlns:a16="http://schemas.microsoft.com/office/drawing/2014/main" val="326152268"/>
                    </a:ext>
                  </a:extLst>
                </a:gridCol>
                <a:gridCol w="2083982">
                  <a:extLst>
                    <a:ext uri="{9D8B030D-6E8A-4147-A177-3AD203B41FA5}">
                      <a16:colId xmlns:a16="http://schemas.microsoft.com/office/drawing/2014/main" val="1222662126"/>
                    </a:ext>
                  </a:extLst>
                </a:gridCol>
                <a:gridCol w="2094614">
                  <a:extLst>
                    <a:ext uri="{9D8B030D-6E8A-4147-A177-3AD203B41FA5}">
                      <a16:colId xmlns:a16="http://schemas.microsoft.com/office/drawing/2014/main" val="1714843004"/>
                    </a:ext>
                  </a:extLst>
                </a:gridCol>
                <a:gridCol w="2360426">
                  <a:extLst>
                    <a:ext uri="{9D8B030D-6E8A-4147-A177-3AD203B41FA5}">
                      <a16:colId xmlns:a16="http://schemas.microsoft.com/office/drawing/2014/main" val="2277247330"/>
                    </a:ext>
                  </a:extLst>
                </a:gridCol>
              </a:tblGrid>
              <a:tr h="3572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Cases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835222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can I process and visualize all this data? 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15%</a:t>
                      </a:r>
                      <a:endParaRPr lang="en-US" b="0" i="1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data processing and visualization in open-source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Python: geopandas, rasterio, matplotlib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QGIS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 and local differences in species richness; student survey.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690976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can we protect hundreds of species at once at the lowest cost?</a:t>
                      </a:r>
                      <a:r>
                        <a:rPr lang="en-US" b="0" dirty="0"/>
                        <a:t> 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20%</a:t>
                      </a:r>
                      <a:endParaRPr lang="en-US" b="0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Systematic conservation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Python (ibid)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GDAL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Marxan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Protecting threatened bird species in Colombia (#1 globally in birds)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750350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can we keep carbon on the ground efficiently? 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20%</a:t>
                      </a:r>
                      <a:endParaRPr lang="en-US" b="0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Estimating efficiency (cost / impact), simulating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Python: </a:t>
                      </a:r>
                      <a:r>
                        <a:rPr lang="en-US" dirty="0" err="1"/>
                        <a:t>sklearn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statsmodels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Designing forest carbon payments in Massachusetts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918039"/>
                  </a:ext>
                </a:extLst>
              </a:tr>
              <a:tr h="53021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much carbon emissions did this invention avoid?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 10%</a:t>
                      </a:r>
                      <a:endParaRPr lang="en-US" b="0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Rigorous impact 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R: Matching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Protected areas in the Brazilian Amazon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906471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can I create my own analysis from scratch?</a:t>
                      </a:r>
                      <a:r>
                        <a:rPr lang="en-US" sz="1600" b="0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en-US" sz="1200" b="0" dirty="0">
                          <a:solidFill>
                            <a:srgbClr val="4472C4"/>
                          </a:solidFill>
                        </a:rPr>
                        <a:t>25%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Problem framing (goals, choices), match to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i="1" dirty="0"/>
                        <a:t>Your pick!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Your pick!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273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467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Picture 24" descr="This Man Was Eaten Alive By A Giant Snake. We Asked ...">
            <a:extLst>
              <a:ext uri="{FF2B5EF4-FFF2-40B4-BE49-F238E27FC236}">
                <a16:creationId xmlns:a16="http://schemas.microsoft.com/office/drawing/2014/main" id="{8885C5CB-E77D-F17F-E8E2-C1D060168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7"/>
          <a:stretch/>
        </p:blipFill>
        <p:spPr bwMode="auto">
          <a:xfrm>
            <a:off x="3705795" y="2447841"/>
            <a:ext cx="2724824" cy="326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uvenile black mamba on a tree branch">
            <a:extLst>
              <a:ext uri="{FF2B5EF4-FFF2-40B4-BE49-F238E27FC236}">
                <a16:creationId xmlns:a16="http://schemas.microsoft.com/office/drawing/2014/main" id="{627B0B1C-6C53-5C81-DAEB-177D93B5A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6" r="16428"/>
          <a:stretch/>
        </p:blipFill>
        <p:spPr bwMode="auto">
          <a:xfrm>
            <a:off x="6310027" y="2476912"/>
            <a:ext cx="3849973" cy="32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ll python - Wikipedia">
            <a:extLst>
              <a:ext uri="{FF2B5EF4-FFF2-40B4-BE49-F238E27FC236}">
                <a16:creationId xmlns:a16="http://schemas.microsoft.com/office/drawing/2014/main" id="{B6F08723-A324-C95F-BBE7-59324EDA3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17" y="2510730"/>
            <a:ext cx="3733326" cy="32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ed panda - Wikipedia">
            <a:extLst>
              <a:ext uri="{FF2B5EF4-FFF2-40B4-BE49-F238E27FC236}">
                <a16:creationId xmlns:a16="http://schemas.microsoft.com/office/drawing/2014/main" id="{ED62722D-21C9-7DF5-78A9-654485013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69" y="-8231"/>
            <a:ext cx="3802231" cy="251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36 Baby Pandas Debut at the China Conservation and Research Center for the  Giant Panda | Teen Vogue">
            <a:extLst>
              <a:ext uri="{FF2B5EF4-FFF2-40B4-BE49-F238E27FC236}">
                <a16:creationId xmlns:a16="http://schemas.microsoft.com/office/drawing/2014/main" id="{70840E72-A5F9-9BDF-A038-4D4E175A1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32" r="5549" b="1063"/>
          <a:stretch/>
        </p:blipFill>
        <p:spPr bwMode="auto">
          <a:xfrm>
            <a:off x="-18700" y="-8231"/>
            <a:ext cx="6577422" cy="251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45909F-6964-1E2E-444A-3278627AE46D}"/>
              </a:ext>
            </a:extLst>
          </p:cNvPr>
          <p:cNvSpPr txBox="1"/>
          <p:nvPr/>
        </p:nvSpPr>
        <p:spPr>
          <a:xfrm>
            <a:off x="6104985" y="238626"/>
            <a:ext cx="907474" cy="301109"/>
          </a:xfrm>
          <a:prstGeom prst="snip1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noProof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pandas</a:t>
            </a:r>
          </a:p>
        </p:txBody>
      </p:sp>
      <p:pic>
        <p:nvPicPr>
          <p:cNvPr id="7" name="Picture 6" descr="Image result for python">
            <a:extLst>
              <a:ext uri="{FF2B5EF4-FFF2-40B4-BE49-F238E27FC236}">
                <a16:creationId xmlns:a16="http://schemas.microsoft.com/office/drawing/2014/main" id="{1BA3F54F-B9DC-F017-36C3-2191BBFDF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014" y="5138792"/>
            <a:ext cx="1190629" cy="34774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251AE7D-F6FB-908B-B631-B5D4F618967F}"/>
              </a:ext>
            </a:extLst>
          </p:cNvPr>
          <p:cNvGrpSpPr/>
          <p:nvPr/>
        </p:nvGrpSpPr>
        <p:grpSpPr>
          <a:xfrm>
            <a:off x="3897924" y="4922797"/>
            <a:ext cx="1192766" cy="645215"/>
            <a:chOff x="10331471" y="2491447"/>
            <a:chExt cx="788281" cy="426413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8CD35C3-B8F4-3CC6-7FEF-2BB799B18259}"/>
                </a:ext>
              </a:extLst>
            </p:cNvPr>
            <p:cNvSpPr/>
            <p:nvPr/>
          </p:nvSpPr>
          <p:spPr>
            <a:xfrm>
              <a:off x="10331471" y="2491447"/>
              <a:ext cx="788281" cy="4264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10" descr="Image result for anaconda environment">
              <a:extLst>
                <a:ext uri="{FF2B5EF4-FFF2-40B4-BE49-F238E27FC236}">
                  <a16:creationId xmlns:a16="http://schemas.microsoft.com/office/drawing/2014/main" id="{AC469F57-9F2F-0620-B10A-CE76C164E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9917" y="2551806"/>
              <a:ext cx="611388" cy="30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8599B08-7CC0-9142-7659-65AB3D560CEC}"/>
              </a:ext>
            </a:extLst>
          </p:cNvPr>
          <p:cNvSpPr txBox="1"/>
          <p:nvPr/>
        </p:nvSpPr>
        <p:spPr>
          <a:xfrm>
            <a:off x="7790303" y="2687772"/>
            <a:ext cx="913959" cy="334566"/>
          </a:xfrm>
          <a:prstGeom prst="snip1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noProof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mamba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D54763D-8F67-A028-E357-94CB12B0E02B}"/>
              </a:ext>
            </a:extLst>
          </p:cNvPr>
          <p:cNvSpPr/>
          <p:nvPr/>
        </p:nvSpPr>
        <p:spPr>
          <a:xfrm>
            <a:off x="5488418" y="199460"/>
            <a:ext cx="409406" cy="418926"/>
          </a:xfrm>
          <a:prstGeom prst="ellipse">
            <a:avLst/>
          </a:prstGeom>
          <a:solidFill>
            <a:srgbClr val="ECC85C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/>
              <a:t>VU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FADD127-223E-028F-C3B9-FCB7B2F70472}"/>
              </a:ext>
            </a:extLst>
          </p:cNvPr>
          <p:cNvSpPr/>
          <p:nvPr/>
        </p:nvSpPr>
        <p:spPr>
          <a:xfrm>
            <a:off x="9535735" y="2687772"/>
            <a:ext cx="409406" cy="4189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/>
              <a:t>LC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4FB478-26E9-885A-5E71-AEE2FDF6000F}"/>
              </a:ext>
            </a:extLst>
          </p:cNvPr>
          <p:cNvSpPr/>
          <p:nvPr/>
        </p:nvSpPr>
        <p:spPr>
          <a:xfrm>
            <a:off x="7265243" y="199460"/>
            <a:ext cx="409406" cy="418926"/>
          </a:xfrm>
          <a:prstGeom prst="ellipse">
            <a:avLst/>
          </a:prstGeom>
          <a:solidFill>
            <a:srgbClr val="F587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/>
              <a:t>EN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84BF60-51D8-E9C4-198D-C142378B7260}"/>
              </a:ext>
            </a:extLst>
          </p:cNvPr>
          <p:cNvSpPr/>
          <p:nvPr/>
        </p:nvSpPr>
        <p:spPr>
          <a:xfrm>
            <a:off x="2782624" y="4922797"/>
            <a:ext cx="409406" cy="418926"/>
          </a:xfrm>
          <a:prstGeom prst="ellipse">
            <a:avLst/>
          </a:prstGeom>
          <a:solidFill>
            <a:srgbClr val="B5C732"/>
          </a:solidFill>
          <a:ln w="19050">
            <a:solidFill>
              <a:srgbClr val="7582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/>
              <a:t>NT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B428FE-3ECF-4480-0083-63D800CF45A7}"/>
              </a:ext>
            </a:extLst>
          </p:cNvPr>
          <p:cNvGrpSpPr/>
          <p:nvPr/>
        </p:nvGrpSpPr>
        <p:grpSpPr>
          <a:xfrm>
            <a:off x="2907514" y="1528494"/>
            <a:ext cx="3986921" cy="1329006"/>
            <a:chOff x="3369610" y="2065359"/>
            <a:chExt cx="3986921" cy="1329006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C139BB3-A0E0-EB0B-A2C2-4418E8BBDE92}"/>
                </a:ext>
              </a:extLst>
            </p:cNvPr>
            <p:cNvSpPr/>
            <p:nvPr/>
          </p:nvSpPr>
          <p:spPr>
            <a:xfrm>
              <a:off x="3369610" y="2065359"/>
              <a:ext cx="3986921" cy="1329006"/>
            </a:xfrm>
            <a:prstGeom prst="roundRect">
              <a:avLst>
                <a:gd name="adj" fmla="val 33885"/>
              </a:avLst>
            </a:prstGeom>
            <a:solidFill>
              <a:schemeClr val="bg1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4" descr="IUCN Red List category abbreviations (version 3.1, 2001)">
              <a:extLst>
                <a:ext uri="{FF2B5EF4-FFF2-40B4-BE49-F238E27FC236}">
                  <a16:creationId xmlns:a16="http://schemas.microsoft.com/office/drawing/2014/main" id="{53202B5E-5079-9971-EEAE-C2E9E37F1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1739" y="2235810"/>
              <a:ext cx="3722662" cy="998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9A8628A-C454-80BF-6EA7-B9AE91210CBD}"/>
              </a:ext>
            </a:extLst>
          </p:cNvPr>
          <p:cNvSpPr/>
          <p:nvPr/>
        </p:nvSpPr>
        <p:spPr>
          <a:xfrm>
            <a:off x="6357770" y="739999"/>
            <a:ext cx="356642" cy="357724"/>
          </a:xfrm>
          <a:prstGeom prst="round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9180E77-9E80-4B77-1BA8-832E285212E8}"/>
              </a:ext>
            </a:extLst>
          </p:cNvPr>
          <p:cNvSpPr/>
          <p:nvPr/>
        </p:nvSpPr>
        <p:spPr>
          <a:xfrm>
            <a:off x="8947171" y="2687772"/>
            <a:ext cx="356642" cy="357724"/>
          </a:xfrm>
          <a:prstGeom prst="round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E9B7B3C-B8E7-EEB5-FCF1-0DF24B45BE37}"/>
              </a:ext>
            </a:extLst>
          </p:cNvPr>
          <p:cNvSpPr/>
          <p:nvPr/>
        </p:nvSpPr>
        <p:spPr>
          <a:xfrm>
            <a:off x="211015" y="2766412"/>
            <a:ext cx="356642" cy="357724"/>
          </a:xfrm>
          <a:prstGeom prst="round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10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7FB36A6-3D8C-100F-625A-73A5D0C6BF5D}"/>
              </a:ext>
            </a:extLst>
          </p:cNvPr>
          <p:cNvSpPr/>
          <p:nvPr/>
        </p:nvSpPr>
        <p:spPr>
          <a:xfrm>
            <a:off x="3888361" y="4424961"/>
            <a:ext cx="356642" cy="357724"/>
          </a:xfrm>
          <a:prstGeom prst="round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2FB237E-AD29-7993-0D03-30D3A83BE0E5}"/>
              </a:ext>
            </a:extLst>
          </p:cNvPr>
          <p:cNvSpPr/>
          <p:nvPr/>
        </p:nvSpPr>
        <p:spPr>
          <a:xfrm>
            <a:off x="3861979" y="3889854"/>
            <a:ext cx="409406" cy="4189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/>
              <a:t>LC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C813E2C-5171-4ECE-9852-C01A019B9DE8}"/>
              </a:ext>
            </a:extLst>
          </p:cNvPr>
          <p:cNvSpPr/>
          <p:nvPr/>
        </p:nvSpPr>
        <p:spPr>
          <a:xfrm>
            <a:off x="2141408" y="5239623"/>
            <a:ext cx="409406" cy="4189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/>
              <a:t>LC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F60465-AEA8-E5B7-461C-A0D017271122}"/>
              </a:ext>
            </a:extLst>
          </p:cNvPr>
          <p:cNvSpPr/>
          <p:nvPr/>
        </p:nvSpPr>
        <p:spPr>
          <a:xfrm>
            <a:off x="2973150" y="4286297"/>
            <a:ext cx="409406" cy="418926"/>
          </a:xfrm>
          <a:prstGeom prst="ellipse">
            <a:avLst/>
          </a:prstGeom>
          <a:solidFill>
            <a:srgbClr val="ECC85C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/>
              <a:t>VU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56F04-8A6E-6CE1-4C31-D35F7AFFEAB0}"/>
              </a:ext>
            </a:extLst>
          </p:cNvPr>
          <p:cNvSpPr txBox="1"/>
          <p:nvPr/>
        </p:nvSpPr>
        <p:spPr>
          <a:xfrm>
            <a:off x="6981684" y="2687772"/>
            <a:ext cx="590811" cy="267653"/>
          </a:xfrm>
          <a:prstGeom prst="snip1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000" noProof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black</a:t>
            </a:r>
          </a:p>
        </p:txBody>
      </p:sp>
      <p:pic>
        <p:nvPicPr>
          <p:cNvPr id="12" name="Picture 2" descr="undefined">
            <a:extLst>
              <a:ext uri="{FF2B5EF4-FFF2-40B4-BE49-F238E27FC236}">
                <a16:creationId xmlns:a16="http://schemas.microsoft.com/office/drawing/2014/main" id="{51DD8A85-7906-CE1F-4715-5F338917C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219" y="4582082"/>
            <a:ext cx="1049837" cy="991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30740324-7AB3-D13C-5873-EFEA6244F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9" t="27263" r="30704" b="10788"/>
          <a:stretch/>
        </p:blipFill>
        <p:spPr bwMode="auto">
          <a:xfrm>
            <a:off x="5222529" y="4604074"/>
            <a:ext cx="927236" cy="947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bitat: the land of the panda | WWF">
            <a:extLst>
              <a:ext uri="{FF2B5EF4-FFF2-40B4-BE49-F238E27FC236}">
                <a16:creationId xmlns:a16="http://schemas.microsoft.com/office/drawing/2014/main" id="{C21C3B86-AA40-8355-6B9C-71BE545EE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0" y="112367"/>
            <a:ext cx="1448723" cy="141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Red Pandas Listed as Endangered on Red List">
            <a:extLst>
              <a:ext uri="{FF2B5EF4-FFF2-40B4-BE49-F238E27FC236}">
                <a16:creationId xmlns:a16="http://schemas.microsoft.com/office/drawing/2014/main" id="{0B691D10-CCD3-066D-07B9-C21C2F257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0" t="12532"/>
          <a:stretch/>
        </p:blipFill>
        <p:spPr bwMode="auto">
          <a:xfrm>
            <a:off x="8704262" y="1528493"/>
            <a:ext cx="1323807" cy="85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87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2" grpId="0" animBg="1"/>
      <p:bldP spid="3" grpId="0" animBg="1"/>
      <p:bldP spid="5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qgis">
            <a:extLst>
              <a:ext uri="{FF2B5EF4-FFF2-40B4-BE49-F238E27FC236}">
                <a16:creationId xmlns:a16="http://schemas.microsoft.com/office/drawing/2014/main" id="{B1B10C9A-4DDE-424C-A3FD-4A95D749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79" y="599303"/>
            <a:ext cx="1832745" cy="54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python">
            <a:extLst>
              <a:ext uri="{FF2B5EF4-FFF2-40B4-BE49-F238E27FC236}">
                <a16:creationId xmlns:a16="http://schemas.microsoft.com/office/drawing/2014/main" id="{0A50FB8C-BA46-6D4B-B296-3C421EC31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0906" y="854471"/>
            <a:ext cx="3227065" cy="94253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lated image">
            <a:extLst>
              <a:ext uri="{FF2B5EF4-FFF2-40B4-BE49-F238E27FC236}">
                <a16:creationId xmlns:a16="http://schemas.microsoft.com/office/drawing/2014/main" id="{DE6CABC5-3402-C84B-96C1-8E190671B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5470" y="595174"/>
            <a:ext cx="1070919" cy="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DF940B-0DAC-254D-B6D0-706283B3258A}"/>
              </a:ext>
            </a:extLst>
          </p:cNvPr>
          <p:cNvSpPr txBox="1"/>
          <p:nvPr/>
        </p:nvSpPr>
        <p:spPr>
          <a:xfrm>
            <a:off x="5440945" y="2406276"/>
            <a:ext cx="1070919" cy="301109"/>
          </a:xfrm>
          <a:prstGeom prst="snip1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noProof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geopandas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C83A1-4C5F-FC49-89A6-F8E7C6B6C0FD}"/>
              </a:ext>
            </a:extLst>
          </p:cNvPr>
          <p:cNvSpPr txBox="1"/>
          <p:nvPr/>
        </p:nvSpPr>
        <p:spPr>
          <a:xfrm>
            <a:off x="5026591" y="3027203"/>
            <a:ext cx="747848" cy="276017"/>
          </a:xfrm>
          <a:prstGeom prst="snip1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050" noProof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pandas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FE9FB-76BF-0642-B3F6-3E20133DC060}"/>
              </a:ext>
            </a:extLst>
          </p:cNvPr>
          <p:cNvSpPr txBox="1"/>
          <p:nvPr/>
        </p:nvSpPr>
        <p:spPr>
          <a:xfrm>
            <a:off x="4420555" y="3578191"/>
            <a:ext cx="732138" cy="276017"/>
          </a:xfrm>
          <a:prstGeom prst="snip1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050" noProof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numpy</a:t>
            </a:r>
            <a:endParaRPr lang="en-US" sz="1200" noProof="1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0C4156-976E-BD4D-B9A9-D6EA25A98340}"/>
              </a:ext>
            </a:extLst>
          </p:cNvPr>
          <p:cNvSpPr txBox="1"/>
          <p:nvPr/>
        </p:nvSpPr>
        <p:spPr>
          <a:xfrm>
            <a:off x="8455469" y="1866837"/>
            <a:ext cx="1070919" cy="301109"/>
          </a:xfrm>
          <a:prstGeom prst="snip1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noProof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Matching</a:t>
            </a:r>
          </a:p>
        </p:txBody>
      </p:sp>
      <p:pic>
        <p:nvPicPr>
          <p:cNvPr id="1028" name="Picture 4" descr="https://upload.wikimedia.org/wikipedia/commons/thumb/d/df/GDALLogoColor.svg/2000px-GDALLogoColor.svg.png">
            <a:extLst>
              <a:ext uri="{FF2B5EF4-FFF2-40B4-BE49-F238E27FC236}">
                <a16:creationId xmlns:a16="http://schemas.microsoft.com/office/drawing/2014/main" id="{6AACC0F9-927C-9848-844F-1E47BD78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408" y="3894664"/>
            <a:ext cx="1059423" cy="116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upyter logo.svg">
            <a:extLst>
              <a:ext uri="{FF2B5EF4-FFF2-40B4-BE49-F238E27FC236}">
                <a16:creationId xmlns:a16="http://schemas.microsoft.com/office/drawing/2014/main" id="{5F3BCA1F-4E69-A444-BC3D-A0274DD5B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2524" y="3567863"/>
            <a:ext cx="844378" cy="9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2B0F15-12F7-4D45-BF87-B0B760B0D47C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 flipV="1">
            <a:off x="4786624" y="3303220"/>
            <a:ext cx="613891" cy="274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CB2186-9660-9241-BE01-47BE3DCCEA2E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 flipV="1">
            <a:off x="5400515" y="2707385"/>
            <a:ext cx="575890" cy="319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8788866-3311-7A4C-AB6F-F65653E20777}"/>
              </a:ext>
            </a:extLst>
          </p:cNvPr>
          <p:cNvSpPr txBox="1"/>
          <p:nvPr/>
        </p:nvSpPr>
        <p:spPr>
          <a:xfrm>
            <a:off x="3927238" y="2406276"/>
            <a:ext cx="968339" cy="301109"/>
          </a:xfrm>
          <a:prstGeom prst="snip1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noProof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rasterio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778D6F-9EBA-7A46-AF04-1DCCEEF63B33}"/>
              </a:ext>
            </a:extLst>
          </p:cNvPr>
          <p:cNvSpPr txBox="1"/>
          <p:nvPr/>
        </p:nvSpPr>
        <p:spPr>
          <a:xfrm>
            <a:off x="6929550" y="2889194"/>
            <a:ext cx="844108" cy="276017"/>
          </a:xfrm>
          <a:prstGeom prst="snip1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050" noProof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shapely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C0F751-D6FE-B346-8FC2-B2B2BF920F81}"/>
              </a:ext>
            </a:extLst>
          </p:cNvPr>
          <p:cNvCxnSpPr>
            <a:cxnSpLocks/>
            <a:stCxn id="7" idx="0"/>
            <a:endCxn id="20" idx="2"/>
          </p:cNvCxnSpPr>
          <p:nvPr/>
        </p:nvCxnSpPr>
        <p:spPr>
          <a:xfrm>
            <a:off x="6511864" y="2556831"/>
            <a:ext cx="417686" cy="470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B35A4C0-018B-D241-82BA-909797F57A58}"/>
              </a:ext>
            </a:extLst>
          </p:cNvPr>
          <p:cNvSpPr txBox="1"/>
          <p:nvPr/>
        </p:nvSpPr>
        <p:spPr>
          <a:xfrm>
            <a:off x="6929550" y="2409867"/>
            <a:ext cx="844108" cy="276017"/>
          </a:xfrm>
          <a:prstGeom prst="snip1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050" noProof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fiona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29576A3-83FF-8440-9B37-EA7C0D1A9EDB}"/>
              </a:ext>
            </a:extLst>
          </p:cNvPr>
          <p:cNvCxnSpPr>
            <a:cxnSpLocks/>
            <a:stCxn id="29" idx="2"/>
            <a:endCxn id="7" idx="0"/>
          </p:cNvCxnSpPr>
          <p:nvPr/>
        </p:nvCxnSpPr>
        <p:spPr>
          <a:xfrm flipH="1">
            <a:off x="6511864" y="2547876"/>
            <a:ext cx="417686" cy="8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6287FFE-DAA2-5440-8ED9-6F72B9013C94}"/>
              </a:ext>
            </a:extLst>
          </p:cNvPr>
          <p:cNvSpPr txBox="1"/>
          <p:nvPr/>
        </p:nvSpPr>
        <p:spPr>
          <a:xfrm>
            <a:off x="3018408" y="3097836"/>
            <a:ext cx="968339" cy="301109"/>
          </a:xfrm>
          <a:prstGeom prst="snip1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noProof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folium</a:t>
            </a:r>
          </a:p>
        </p:txBody>
      </p:sp>
      <p:pic>
        <p:nvPicPr>
          <p:cNvPr id="40" name="Picture 8" descr="https://www.naturalcapitalproject.org/wp-content/uploads/2016/09/InVEST-Logo-new-green-09.2016.png">
            <a:extLst>
              <a:ext uri="{FF2B5EF4-FFF2-40B4-BE49-F238E27FC236}">
                <a16:creationId xmlns:a16="http://schemas.microsoft.com/office/drawing/2014/main" id="{5A2983F9-6AE0-7E41-B58B-D9412000D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83809" y="4260037"/>
            <a:ext cx="1447333" cy="49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Image result for marxan">
            <a:extLst>
              <a:ext uri="{FF2B5EF4-FFF2-40B4-BE49-F238E27FC236}">
                <a16:creationId xmlns:a16="http://schemas.microsoft.com/office/drawing/2014/main" id="{8164A791-3894-8B4B-A2B4-C9BF55CB4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6784" y="4387386"/>
            <a:ext cx="1732191" cy="5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anaconda environment">
            <a:extLst>
              <a:ext uri="{FF2B5EF4-FFF2-40B4-BE49-F238E27FC236}">
                <a16:creationId xmlns:a16="http://schemas.microsoft.com/office/drawing/2014/main" id="{7618591E-BBEE-3346-A5AF-5B199C960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785" y="2017391"/>
            <a:ext cx="1536153" cy="76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7C4438-0801-674F-8CB9-33055D59EC13}"/>
              </a:ext>
            </a:extLst>
          </p:cNvPr>
          <p:cNvCxnSpPr>
            <a:cxnSpLocks/>
            <a:stCxn id="10" idx="3"/>
            <a:endCxn id="19" idx="1"/>
          </p:cNvCxnSpPr>
          <p:nvPr/>
        </p:nvCxnSpPr>
        <p:spPr>
          <a:xfrm flipH="1" flipV="1">
            <a:off x="4411408" y="2707385"/>
            <a:ext cx="375216" cy="870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7DC03E0-E95E-FC1B-8566-44BE648511C5}"/>
              </a:ext>
            </a:extLst>
          </p:cNvPr>
          <p:cNvSpPr txBox="1"/>
          <p:nvPr/>
        </p:nvSpPr>
        <p:spPr>
          <a:xfrm>
            <a:off x="2296056" y="1755561"/>
            <a:ext cx="913959" cy="334566"/>
          </a:xfrm>
          <a:prstGeom prst="snip1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noProof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mamba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37640-2AB9-1D0C-1862-1EF9C7DEFFEF}"/>
              </a:ext>
            </a:extLst>
          </p:cNvPr>
          <p:cNvSpPr txBox="1"/>
          <p:nvPr/>
        </p:nvSpPr>
        <p:spPr>
          <a:xfrm>
            <a:off x="2937986" y="1024491"/>
            <a:ext cx="590811" cy="267653"/>
          </a:xfrm>
          <a:prstGeom prst="snip1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000" noProof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019535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11908F-4712-574B-FD7A-F804D42AD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1328" y="1288868"/>
            <a:ext cx="4869540" cy="399408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NSF</a:t>
            </a:r>
          </a:p>
          <a:p>
            <a:pPr marL="357188" lvl="1" indent="-338138">
              <a:buFont typeface="+mj-lt"/>
              <a:buAutoNum type="arabicPeriod"/>
            </a:pPr>
            <a:r>
              <a:rPr lang="en-US" dirty="0"/>
              <a:t>High-resolution prediction and uncertainty </a:t>
            </a:r>
            <a:r>
              <a:rPr lang="en-US" b="1" dirty="0"/>
              <a:t>estimation of land value</a:t>
            </a:r>
            <a:br>
              <a:rPr lang="en-US" dirty="0"/>
            </a:br>
            <a:r>
              <a:rPr lang="en-US" dirty="0"/>
              <a:t>and conservation cost in the contiguous United States (Human-Environment and Geospatial Sciences, 2022) – </a:t>
            </a:r>
            <a:r>
              <a:rPr lang="en-US" dirty="0">
                <a:solidFill>
                  <a:srgbClr val="FF0000"/>
                </a:solidFill>
              </a:rPr>
              <a:t>Sep 30</a:t>
            </a:r>
          </a:p>
          <a:p>
            <a:pPr marL="738173" lvl="2" indent="-338138"/>
            <a:r>
              <a:rPr lang="en-US" dirty="0"/>
              <a:t>First release of a nationwide dataset of parcel-level land value estimates.</a:t>
            </a:r>
          </a:p>
          <a:p>
            <a:pPr marL="738173" lvl="2" indent="-338138"/>
            <a:r>
              <a:rPr lang="en-US" dirty="0"/>
              <a:t>Similar to what we do in Lab 3.</a:t>
            </a:r>
          </a:p>
          <a:p>
            <a:pPr marL="357188" lvl="1" indent="-338138">
              <a:buFont typeface="+mj-lt"/>
              <a:buAutoNum type="arabicPeriod"/>
            </a:pPr>
            <a:r>
              <a:rPr lang="en-US" b="1" dirty="0"/>
              <a:t>Coastal hazards</a:t>
            </a:r>
            <a:r>
              <a:rPr lang="en-US" dirty="0"/>
              <a:t>, equity, economic prosperity, and Resilience (CHEER) (Coastlines &amp; People, 2022)</a:t>
            </a:r>
          </a:p>
          <a:p>
            <a:pPr marL="738173" lvl="2" indent="-338138"/>
            <a:r>
              <a:rPr lang="en-US" dirty="0"/>
              <a:t>Flood loss prediction.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8354E6-3CE0-0968-E85F-F004D40D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PLACES Lab: currently funded research projects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5F15305-4647-5CC0-5A6C-4C3AACF4549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NASA</a:t>
            </a:r>
          </a:p>
          <a:p>
            <a:pPr marL="357188" lvl="1" indent="-338138">
              <a:buFont typeface="+mj-lt"/>
              <a:buAutoNum type="arabicPeriod"/>
            </a:pPr>
            <a:r>
              <a:rPr lang="en-US" dirty="0"/>
              <a:t>Comparing the effectiveness of </a:t>
            </a:r>
            <a:r>
              <a:rPr lang="en-US" b="1" dirty="0"/>
              <a:t>conservation instruments </a:t>
            </a:r>
            <a:r>
              <a:rPr lang="en-US" dirty="0"/>
              <a:t>in the </a:t>
            </a:r>
            <a:r>
              <a:rPr lang="en-US" b="1" dirty="0"/>
              <a:t>Colombian Andes </a:t>
            </a:r>
            <a:r>
              <a:rPr lang="en-US" dirty="0"/>
              <a:t>biodiversity hotspot (Land Cover/Land Use Change, 2019)</a:t>
            </a:r>
          </a:p>
          <a:p>
            <a:pPr marL="738173" lvl="2" indent="-338138"/>
            <a:r>
              <a:rPr lang="en-US" dirty="0"/>
              <a:t>Remote sensing of tropical forest types &amp; estimation of the impacts of land acquisitions vs. payments for env. serv.</a:t>
            </a:r>
          </a:p>
          <a:p>
            <a:pPr marL="357188" lvl="1" indent="-338138">
              <a:buFont typeface="+mj-lt"/>
              <a:buAutoNum type="arabicPeriod"/>
            </a:pPr>
            <a:r>
              <a:rPr lang="en-US" dirty="0"/>
              <a:t>LakeSense: a portal for nationwide </a:t>
            </a:r>
            <a:r>
              <a:rPr lang="en-US" b="1" dirty="0"/>
              <a:t>remotely sensed lake water quality </a:t>
            </a:r>
            <a:r>
              <a:rPr lang="en-US" dirty="0"/>
              <a:t>indicators to inform benefit-cost analyses for federal and state-level rulemaking (Water Res. Appl., 2022)</a:t>
            </a:r>
          </a:p>
          <a:p>
            <a:pPr marL="738173" lvl="2" indent="-338138"/>
            <a:r>
              <a:rPr lang="en-US" dirty="0"/>
              <a:t>Remote sensing/valuation of lake water.</a:t>
            </a:r>
          </a:p>
        </p:txBody>
      </p:sp>
    </p:spTree>
    <p:extLst>
      <p:ext uri="{BB962C8B-B14F-4D97-AF65-F5344CB8AC3E}">
        <p14:creationId xmlns:p14="http://schemas.microsoft.com/office/powerpoint/2010/main" val="52137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1E5DB59-847A-F6DA-665F-C8A4BB34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24" y="2520704"/>
            <a:ext cx="3564672" cy="292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B0C9B-7195-DCF2-6923-55E9FCEB5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name</a:t>
            </a:r>
          </a:p>
          <a:p>
            <a:pPr lvl="1"/>
            <a:r>
              <a:rPr lang="en-US" dirty="0"/>
              <a:t>Your background (major, profession, experience)</a:t>
            </a:r>
          </a:p>
          <a:p>
            <a:pPr lvl="1"/>
            <a:r>
              <a:rPr lang="en-US" dirty="0"/>
              <a:t>Your motivation / reason for considering joining this course.</a:t>
            </a:r>
          </a:p>
          <a:p>
            <a:pPr lvl="1"/>
            <a:endParaRPr lang="en-US" dirty="0"/>
          </a:p>
          <a:p>
            <a:r>
              <a:rPr lang="en-US" dirty="0"/>
              <a:t>What are you interested in?</a:t>
            </a:r>
          </a:p>
          <a:p>
            <a:pPr lvl="1"/>
            <a:r>
              <a:rPr lang="en-US" dirty="0"/>
              <a:t>Any specific …</a:t>
            </a:r>
          </a:p>
          <a:p>
            <a:pPr lvl="2"/>
            <a:r>
              <a:rPr lang="en-US" dirty="0"/>
              <a:t>…environmental topics?</a:t>
            </a:r>
          </a:p>
          <a:p>
            <a:pPr lvl="2"/>
            <a:r>
              <a:rPr lang="en-US" dirty="0"/>
              <a:t>…types of decisions?</a:t>
            </a:r>
          </a:p>
          <a:p>
            <a:pPr lvl="2"/>
            <a:r>
              <a:rPr lang="en-US" dirty="0"/>
              <a:t>…analytical problems?</a:t>
            </a:r>
          </a:p>
          <a:p>
            <a:pPr lvl="2"/>
            <a:r>
              <a:rPr lang="en-US" dirty="0"/>
              <a:t>…technical skills?</a:t>
            </a:r>
          </a:p>
          <a:p>
            <a:pPr lvl="2"/>
            <a:r>
              <a:rPr lang="en-US" dirty="0"/>
              <a:t>…software / tools?</a:t>
            </a:r>
          </a:p>
          <a:p>
            <a:pPr lvl="2"/>
            <a:r>
              <a:rPr lang="en-US" dirty="0"/>
              <a:t>…geographies?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E73B4B-D506-8448-116D-3C7D0AB2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400263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AD6FE-A0D5-D34E-B669-AAC2B140C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3" y="1161279"/>
            <a:ext cx="9483635" cy="415669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Fill out scoping survey: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https://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  <a:hlinkClick r:id="rId2"/>
              </a:rPr>
              <a:t>forms.gle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/LdjhwQcsHoS5JXQc6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Read Jenkins et al. 2015 and the ensuing debate (Brown v. Jenkins)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Install QGIS and Python</a:t>
            </a:r>
          </a:p>
          <a:p>
            <a:pPr lvl="1"/>
            <a:r>
              <a:rPr lang="en-US" dirty="0"/>
              <a:t>QGIS:</a:t>
            </a:r>
            <a:r>
              <a:rPr lang="en-US" sz="1500" dirty="0"/>
              <a:t> </a:t>
            </a:r>
            <a:r>
              <a:rPr lang="en-US" sz="1667" dirty="0" err="1">
                <a:solidFill>
                  <a:schemeClr val="accent5">
                    <a:lumMod val="75000"/>
                  </a:schemeClr>
                </a:solidFill>
              </a:rPr>
              <a:t>www.qgis.org</a:t>
            </a:r>
            <a:endParaRPr lang="en-US" sz="1500" dirty="0"/>
          </a:p>
          <a:p>
            <a:pPr lvl="1"/>
            <a:r>
              <a:rPr lang="en-US" dirty="0"/>
              <a:t>Jupyter Python environment with Anaconda (instructions on Blackboard)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Sign up for Piazza site: </a:t>
            </a:r>
            <a:r>
              <a:rPr lang="en-US" sz="1667" dirty="0" err="1">
                <a:solidFill>
                  <a:schemeClr val="accent5">
                    <a:lumMod val="75000"/>
                  </a:schemeClr>
                </a:solidFill>
              </a:rPr>
              <a:t>piazza.com</a:t>
            </a:r>
            <a:r>
              <a:rPr lang="en-US" sz="1667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sz="1667" dirty="0" err="1">
                <a:solidFill>
                  <a:schemeClr val="accent5">
                    <a:lumMod val="75000"/>
                  </a:schemeClr>
                </a:solidFill>
              </a:rPr>
              <a:t>bu</a:t>
            </a:r>
            <a:r>
              <a:rPr lang="en-US" sz="1667" dirty="0">
                <a:solidFill>
                  <a:schemeClr val="accent5">
                    <a:lumMod val="75000"/>
                  </a:schemeClr>
                </a:solidFill>
              </a:rPr>
              <a:t>/fall2023/ee508</a:t>
            </a:r>
            <a:endParaRPr lang="en-US" sz="1667" dirty="0"/>
          </a:p>
          <a:p>
            <a:pPr lvl="1"/>
            <a:r>
              <a:rPr lang="en-US" dirty="0"/>
              <a:t>Please use Piazza for all questions about syllabus and labs (you can post anonymously)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Start Lab 1-1 – and try to get as far as you can.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1BE1F-4957-F64A-8F65-F88A25770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Tasks for Thursday</a:t>
            </a:r>
          </a:p>
        </p:txBody>
      </p:sp>
    </p:spTree>
    <p:extLst>
      <p:ext uri="{BB962C8B-B14F-4D97-AF65-F5344CB8AC3E}">
        <p14:creationId xmlns:p14="http://schemas.microsoft.com/office/powerpoint/2010/main" val="103041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s://i.pinimg.com/originals/bf/9e/2f/bf9e2f0188ce83ee4f28fa89ed87796c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0160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657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tps://wallpaperlayer.com/img/2015/8/stunning-earth-wallpaper-1815-1961-hd-wallpaper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034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4CCA72-F400-CC04-0F19-2A9A416229A9}"/>
              </a:ext>
            </a:extLst>
          </p:cNvPr>
          <p:cNvSpPr/>
          <p:nvPr/>
        </p:nvSpPr>
        <p:spPr>
          <a:xfrm>
            <a:off x="0" y="5446155"/>
            <a:ext cx="10160000" cy="2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A6A526-C16E-2246-AC3C-164B7541BD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" b="5298"/>
          <a:stretch/>
        </p:blipFill>
        <p:spPr>
          <a:xfrm>
            <a:off x="464880" y="389140"/>
            <a:ext cx="4491548" cy="469947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5D95807-1A9A-160D-6986-23FF5B60701C}"/>
              </a:ext>
            </a:extLst>
          </p:cNvPr>
          <p:cNvSpPr/>
          <p:nvPr/>
        </p:nvSpPr>
        <p:spPr>
          <a:xfrm>
            <a:off x="464880" y="5169486"/>
            <a:ext cx="4464924" cy="4516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This slide contains approximately 0.1% of</a:t>
            </a:r>
            <a:r>
              <a:rPr lang="en-US" sz="1100" b="1" dirty="0">
                <a:solidFill>
                  <a:schemeClr val="tx1"/>
                </a:solidFill>
              </a:rPr>
              <a:t> vertebrate </a:t>
            </a:r>
            <a:r>
              <a:rPr lang="en-US" sz="1100" dirty="0">
                <a:solidFill>
                  <a:schemeClr val="tx1"/>
                </a:solidFill>
              </a:rPr>
              <a:t>species (60K) and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0.003% of </a:t>
            </a:r>
            <a:r>
              <a:rPr lang="en-US" sz="1100" b="1" dirty="0">
                <a:solidFill>
                  <a:schemeClr val="tx1"/>
                </a:solidFill>
              </a:rPr>
              <a:t>all named plant and animal species</a:t>
            </a:r>
            <a:r>
              <a:rPr lang="en-US" sz="1100" dirty="0">
                <a:solidFill>
                  <a:schemeClr val="tx1"/>
                </a:solidFill>
              </a:rPr>
              <a:t> (2.1M, IUCN Red List).</a:t>
            </a:r>
            <a:endParaRPr lang="en-US" sz="11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C68321-86AA-F546-B566-AF726AF73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874" y="364200"/>
            <a:ext cx="4500246" cy="498810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1A7EE06-27E8-CBAA-64C3-D3CD41059A2E}"/>
              </a:ext>
            </a:extLst>
          </p:cNvPr>
          <p:cNvSpPr/>
          <p:nvPr/>
        </p:nvSpPr>
        <p:spPr>
          <a:xfrm>
            <a:off x="5194875" y="5352308"/>
            <a:ext cx="4500245" cy="268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How should we allocate limited conservation funds to </a:t>
            </a:r>
            <a:r>
              <a:rPr lang="en-US" sz="1100" b="1" dirty="0">
                <a:solidFill>
                  <a:schemeClr val="tx1"/>
                </a:solidFill>
              </a:rPr>
              <a:t>so many species</a:t>
            </a:r>
            <a:r>
              <a:rPr lang="en-US" sz="1100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7E4A0E-B3C9-DD40-2DB3-6A166E3C699E}"/>
              </a:ext>
            </a:extLst>
          </p:cNvPr>
          <p:cNvGrpSpPr/>
          <p:nvPr/>
        </p:nvGrpSpPr>
        <p:grpSpPr>
          <a:xfrm>
            <a:off x="456183" y="62772"/>
            <a:ext cx="9238937" cy="307777"/>
            <a:chOff x="456183" y="62772"/>
            <a:chExt cx="9238937" cy="3077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A27779-D6AA-8C99-7A64-B6D7A3170AA7}"/>
                </a:ext>
              </a:extLst>
            </p:cNvPr>
            <p:cNvSpPr txBox="1"/>
            <p:nvPr/>
          </p:nvSpPr>
          <p:spPr>
            <a:xfrm>
              <a:off x="456183" y="62772"/>
              <a:ext cx="45002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WWF Symbolic Species Adoptions</a:t>
              </a:r>
              <a:endParaRPr lang="en-US" sz="14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D67F1F-4D92-4D97-FEFB-FEB3956325A6}"/>
                </a:ext>
              </a:extLst>
            </p:cNvPr>
            <p:cNvSpPr txBox="1"/>
            <p:nvPr/>
          </p:nvSpPr>
          <p:spPr>
            <a:xfrm>
              <a:off x="5194874" y="102755"/>
              <a:ext cx="450024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noProof="1">
                  <a:solidFill>
                    <a:srgbClr val="4472C4"/>
                  </a:solidFill>
                </a:rPr>
                <a:t>https://gifts.worldwildlife.org/gift-center/gifts/species-adoptions.aspx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916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286469-C354-B100-FB5D-BDAF8415932B}"/>
              </a:ext>
            </a:extLst>
          </p:cNvPr>
          <p:cNvSpPr/>
          <p:nvPr/>
        </p:nvSpPr>
        <p:spPr>
          <a:xfrm>
            <a:off x="0" y="5439458"/>
            <a:ext cx="10160000" cy="275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1F700-ECFA-AD49-92C0-C4BD55DE5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544" y="1"/>
            <a:ext cx="7619999" cy="606505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Flagship species = threatened with extinction?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18A1D-ECD1-B846-8D41-BA435AC34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911" y="656167"/>
            <a:ext cx="7198799" cy="506289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1DA0C2-C989-774C-90F8-AC37D04B7650}"/>
              </a:ext>
            </a:extLst>
          </p:cNvPr>
          <p:cNvSpPr/>
          <p:nvPr/>
        </p:nvSpPr>
        <p:spPr>
          <a:xfrm>
            <a:off x="3939290" y="4465023"/>
            <a:ext cx="265565" cy="271740"/>
          </a:xfrm>
          <a:prstGeom prst="ellipse">
            <a:avLst/>
          </a:prstGeom>
          <a:solidFill>
            <a:srgbClr val="F587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EN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206F045-73A6-2341-B0A7-9C5D4D6BB624}"/>
              </a:ext>
            </a:extLst>
          </p:cNvPr>
          <p:cNvSpPr/>
          <p:nvPr/>
        </p:nvSpPr>
        <p:spPr>
          <a:xfrm>
            <a:off x="2792911" y="607636"/>
            <a:ext cx="227073" cy="227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b="1" dirty="0"/>
              <a:t>2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CA568AE-C0B9-F747-AAF1-82A31CD17711}"/>
              </a:ext>
            </a:extLst>
          </p:cNvPr>
          <p:cNvSpPr/>
          <p:nvPr/>
        </p:nvSpPr>
        <p:spPr>
          <a:xfrm>
            <a:off x="4257672" y="618932"/>
            <a:ext cx="227073" cy="227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b="1" dirty="0"/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BB96EA-355D-464E-B696-DCAF523C51FC}"/>
              </a:ext>
            </a:extLst>
          </p:cNvPr>
          <p:cNvSpPr/>
          <p:nvPr/>
        </p:nvSpPr>
        <p:spPr>
          <a:xfrm>
            <a:off x="5383746" y="960204"/>
            <a:ext cx="265565" cy="2717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CR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D44FE5-79C4-A24B-A658-5223CB0DF4B0}"/>
              </a:ext>
            </a:extLst>
          </p:cNvPr>
          <p:cNvSpPr/>
          <p:nvPr/>
        </p:nvSpPr>
        <p:spPr>
          <a:xfrm>
            <a:off x="9793675" y="3554053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9C3C39A-FAFB-B94F-B115-5EB85FB5FB79}"/>
              </a:ext>
            </a:extLst>
          </p:cNvPr>
          <p:cNvSpPr/>
          <p:nvPr/>
        </p:nvSpPr>
        <p:spPr>
          <a:xfrm>
            <a:off x="5383746" y="598358"/>
            <a:ext cx="265565" cy="2717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LC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AD42887-94B8-194C-8389-F731899E9A81}"/>
              </a:ext>
            </a:extLst>
          </p:cNvPr>
          <p:cNvSpPr/>
          <p:nvPr/>
        </p:nvSpPr>
        <p:spPr>
          <a:xfrm>
            <a:off x="6825320" y="581711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231935C-8AF1-094B-AEAE-1FEED1E67407}"/>
              </a:ext>
            </a:extLst>
          </p:cNvPr>
          <p:cNvSpPr/>
          <p:nvPr/>
        </p:nvSpPr>
        <p:spPr>
          <a:xfrm>
            <a:off x="3917407" y="592754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3DFC6D-A520-4A46-80BB-C69DE9626D0C}"/>
              </a:ext>
            </a:extLst>
          </p:cNvPr>
          <p:cNvSpPr/>
          <p:nvPr/>
        </p:nvSpPr>
        <p:spPr>
          <a:xfrm>
            <a:off x="8291658" y="598358"/>
            <a:ext cx="265565" cy="2717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LC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2D5A69-6304-E849-B130-12762A36903F}"/>
              </a:ext>
            </a:extLst>
          </p:cNvPr>
          <p:cNvSpPr/>
          <p:nvPr/>
        </p:nvSpPr>
        <p:spPr>
          <a:xfrm>
            <a:off x="9777498" y="598358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2AF374-4BD2-AF4D-B70E-626F4387220A}"/>
              </a:ext>
            </a:extLst>
          </p:cNvPr>
          <p:cNvSpPr/>
          <p:nvPr/>
        </p:nvSpPr>
        <p:spPr>
          <a:xfrm>
            <a:off x="5430208" y="1901252"/>
            <a:ext cx="265565" cy="271740"/>
          </a:xfrm>
          <a:prstGeom prst="ellipse">
            <a:avLst/>
          </a:prstGeom>
          <a:solidFill>
            <a:srgbClr val="F587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EN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6944FC4-1A0D-8646-BD42-124E68F225F6}"/>
              </a:ext>
            </a:extLst>
          </p:cNvPr>
          <p:cNvSpPr/>
          <p:nvPr/>
        </p:nvSpPr>
        <p:spPr>
          <a:xfrm>
            <a:off x="6821274" y="1901252"/>
            <a:ext cx="265565" cy="271740"/>
          </a:xfrm>
          <a:prstGeom prst="ellipse">
            <a:avLst/>
          </a:prstGeom>
          <a:solidFill>
            <a:srgbClr val="F587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EN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FCA2E49-B145-5445-8EB8-8BC2DFCB0CDE}"/>
              </a:ext>
            </a:extLst>
          </p:cNvPr>
          <p:cNvSpPr/>
          <p:nvPr/>
        </p:nvSpPr>
        <p:spPr>
          <a:xfrm>
            <a:off x="8291658" y="1887741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13B228-21C2-C544-B8C8-666B66820670}"/>
              </a:ext>
            </a:extLst>
          </p:cNvPr>
          <p:cNvSpPr/>
          <p:nvPr/>
        </p:nvSpPr>
        <p:spPr>
          <a:xfrm>
            <a:off x="9780901" y="1874230"/>
            <a:ext cx="265565" cy="271740"/>
          </a:xfrm>
          <a:prstGeom prst="ellipse">
            <a:avLst/>
          </a:prstGeom>
          <a:solidFill>
            <a:srgbClr val="B5C732"/>
          </a:solidFill>
          <a:ln>
            <a:solidFill>
              <a:srgbClr val="7582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NT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DE462BC-5716-F248-A988-7414D02290CD}"/>
              </a:ext>
            </a:extLst>
          </p:cNvPr>
          <p:cNvSpPr/>
          <p:nvPr/>
        </p:nvSpPr>
        <p:spPr>
          <a:xfrm>
            <a:off x="3954621" y="3175401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1F9C0F3-3DDF-EA45-9D73-319B532C1CC6}"/>
              </a:ext>
            </a:extLst>
          </p:cNvPr>
          <p:cNvSpPr/>
          <p:nvPr/>
        </p:nvSpPr>
        <p:spPr>
          <a:xfrm>
            <a:off x="5396265" y="3165308"/>
            <a:ext cx="265565" cy="2717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LC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BB4B881-255A-4749-BE49-D7AB578E36DC}"/>
              </a:ext>
            </a:extLst>
          </p:cNvPr>
          <p:cNvSpPr/>
          <p:nvPr/>
        </p:nvSpPr>
        <p:spPr>
          <a:xfrm>
            <a:off x="6862861" y="3169383"/>
            <a:ext cx="265565" cy="2717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LC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7890FF0-2E49-5248-B8D9-AC8DC57C0AD9}"/>
              </a:ext>
            </a:extLst>
          </p:cNvPr>
          <p:cNvSpPr/>
          <p:nvPr/>
        </p:nvSpPr>
        <p:spPr>
          <a:xfrm>
            <a:off x="8295514" y="3187613"/>
            <a:ext cx="265565" cy="2717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LC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2C35576-D203-1240-ADA5-292EA9736F8D}"/>
              </a:ext>
            </a:extLst>
          </p:cNvPr>
          <p:cNvSpPr/>
          <p:nvPr/>
        </p:nvSpPr>
        <p:spPr>
          <a:xfrm>
            <a:off x="8610084" y="3213327"/>
            <a:ext cx="227073" cy="227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b="1" dirty="0"/>
              <a:t>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325BF8-715A-6F44-8D1E-FA9B86AAA318}"/>
              </a:ext>
            </a:extLst>
          </p:cNvPr>
          <p:cNvSpPr/>
          <p:nvPr/>
        </p:nvSpPr>
        <p:spPr>
          <a:xfrm>
            <a:off x="9777498" y="3187613"/>
            <a:ext cx="265565" cy="2717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CR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94BA382-06FD-4C4A-B0D3-DA9C28DF58BF}"/>
              </a:ext>
            </a:extLst>
          </p:cNvPr>
          <p:cNvSpPr/>
          <p:nvPr/>
        </p:nvSpPr>
        <p:spPr>
          <a:xfrm>
            <a:off x="2769055" y="4475249"/>
            <a:ext cx="307188" cy="227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sub</a:t>
            </a:r>
            <a:endParaRPr lang="en-US" sz="15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642550-B13A-8449-90C2-46C481640570}"/>
              </a:ext>
            </a:extLst>
          </p:cNvPr>
          <p:cNvSpPr/>
          <p:nvPr/>
        </p:nvSpPr>
        <p:spPr>
          <a:xfrm>
            <a:off x="5383395" y="4465023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5A031FE-E8D0-0F48-9E61-D3C98271972D}"/>
              </a:ext>
            </a:extLst>
          </p:cNvPr>
          <p:cNvSpPr/>
          <p:nvPr/>
        </p:nvSpPr>
        <p:spPr>
          <a:xfrm>
            <a:off x="6845813" y="4457471"/>
            <a:ext cx="265565" cy="2717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LC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C6ADDA3-1362-F34D-9543-FBEB9CBD6C8C}"/>
              </a:ext>
            </a:extLst>
          </p:cNvPr>
          <p:cNvSpPr/>
          <p:nvPr/>
        </p:nvSpPr>
        <p:spPr>
          <a:xfrm>
            <a:off x="8285979" y="4452916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2847D4F-B7DA-9343-9539-7303348A5ECA}"/>
              </a:ext>
            </a:extLst>
          </p:cNvPr>
          <p:cNvSpPr/>
          <p:nvPr/>
        </p:nvSpPr>
        <p:spPr>
          <a:xfrm>
            <a:off x="8610084" y="4487356"/>
            <a:ext cx="307188" cy="227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sub</a:t>
            </a:r>
            <a:endParaRPr lang="en-US" sz="1500" b="1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6DAD49A-AF33-E146-9DF4-FE39CEB9AF43}"/>
              </a:ext>
            </a:extLst>
          </p:cNvPr>
          <p:cNvSpPr/>
          <p:nvPr/>
        </p:nvSpPr>
        <p:spPr>
          <a:xfrm>
            <a:off x="9793675" y="4465023"/>
            <a:ext cx="265565" cy="2717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CR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8B4C67-0307-756C-3194-5D146A61B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7" t="10510" r="21459" b="2469"/>
          <a:stretch/>
        </p:blipFill>
        <p:spPr bwMode="auto">
          <a:xfrm>
            <a:off x="450942" y="1810032"/>
            <a:ext cx="1903767" cy="28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E3DD93-7814-F16D-FBF2-51B81F80AB9A}"/>
              </a:ext>
            </a:extLst>
          </p:cNvPr>
          <p:cNvSpPr txBox="1"/>
          <p:nvPr/>
        </p:nvSpPr>
        <p:spPr>
          <a:xfrm>
            <a:off x="393781" y="1154890"/>
            <a:ext cx="2207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ffectLst/>
              </a:rPr>
              <a:t>IUCN Red List categories</a:t>
            </a:r>
          </a:p>
          <a:p>
            <a:pPr algn="ctr"/>
            <a:r>
              <a:rPr lang="en-US" sz="1400" dirty="0" err="1">
                <a:solidFill>
                  <a:srgbClr val="4472C4"/>
                </a:solidFill>
                <a:effectLst/>
              </a:rPr>
              <a:t>www.iucnred</a:t>
            </a:r>
            <a:r>
              <a:rPr lang="en-US" sz="1400" dirty="0" err="1">
                <a:solidFill>
                  <a:srgbClr val="4472C4"/>
                </a:solidFill>
              </a:rPr>
              <a:t>list.org</a:t>
            </a:r>
            <a:endParaRPr lang="en-US" sz="1400" dirty="0">
              <a:solidFill>
                <a:srgbClr val="4472C4"/>
              </a:solidFill>
            </a:endParaRPr>
          </a:p>
        </p:txBody>
      </p:sp>
      <p:pic>
        <p:nvPicPr>
          <p:cNvPr id="7" name="Picture 4" descr="IUCN Red List category abbreviations (version 3.1, 2001)">
            <a:extLst>
              <a:ext uri="{FF2B5EF4-FFF2-40B4-BE49-F238E27FC236}">
                <a16:creationId xmlns:a16="http://schemas.microsoft.com/office/drawing/2014/main" id="{6B3E8AD8-241E-E277-6F3B-97AAA21F7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07" y="4856613"/>
            <a:ext cx="2379200" cy="63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UCN Red List - Wikipedia">
            <a:extLst>
              <a:ext uri="{FF2B5EF4-FFF2-40B4-BE49-F238E27FC236}">
                <a16:creationId xmlns:a16="http://schemas.microsoft.com/office/drawing/2014/main" id="{5E5869D8-71AE-1AD2-1368-6F730462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262" y="348178"/>
            <a:ext cx="687295" cy="63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ternational Union for Conservation of Nature - Wikipedia">
            <a:extLst>
              <a:ext uri="{FF2B5EF4-FFF2-40B4-BE49-F238E27FC236}">
                <a16:creationId xmlns:a16="http://schemas.microsoft.com/office/drawing/2014/main" id="{0D0C4149-E696-C101-8F40-E62105851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27" y="367287"/>
            <a:ext cx="630340" cy="60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72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C8F15A-9F82-AC47-FB8D-591850ECF3BE}"/>
              </a:ext>
            </a:extLst>
          </p:cNvPr>
          <p:cNvSpPr/>
          <p:nvPr/>
        </p:nvSpPr>
        <p:spPr>
          <a:xfrm>
            <a:off x="9563100" y="0"/>
            <a:ext cx="5969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rd_richness_sam043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430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09894" y="460022"/>
            <a:ext cx="1340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Species Richness: Birds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" y="5267524"/>
            <a:ext cx="43038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bg1">
                    <a:lumMod val="95000"/>
                  </a:schemeClr>
                </a:solidFill>
              </a:rPr>
              <a:t>www.biodiversitymapping.org</a:t>
            </a:r>
            <a:endParaRPr lang="en-US" sz="1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98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rd_threats_sam043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0160000" cy="57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605FB-EF4E-5C63-DAFE-1239288C5134}"/>
              </a:ext>
            </a:extLst>
          </p:cNvPr>
          <p:cNvSpPr txBox="1"/>
          <p:nvPr/>
        </p:nvSpPr>
        <p:spPr>
          <a:xfrm>
            <a:off x="114300" y="5267524"/>
            <a:ext cx="43038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bg1">
                    <a:lumMod val="95000"/>
                  </a:schemeClr>
                </a:solidFill>
              </a:rPr>
              <a:t>www.biodiversitymapping.org</a:t>
            </a:r>
            <a:endParaRPr lang="en-US" sz="15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C79170-7277-BA6E-FA53-F7D0FA2C56D8}"/>
              </a:ext>
            </a:extLst>
          </p:cNvPr>
          <p:cNvSpPr txBox="1"/>
          <p:nvPr/>
        </p:nvSpPr>
        <p:spPr>
          <a:xfrm>
            <a:off x="8547100" y="155222"/>
            <a:ext cx="1463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Threatened Species Richness: Birds</a:t>
            </a:r>
          </a:p>
        </p:txBody>
      </p:sp>
    </p:spTree>
    <p:extLst>
      <p:ext uri="{BB962C8B-B14F-4D97-AF65-F5344CB8AC3E}">
        <p14:creationId xmlns:p14="http://schemas.microsoft.com/office/powerpoint/2010/main" val="296233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umdrightnow.umd.edu/sites/umdrightnow.umd.edu/files/mapping_worl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90"/>
          <a:stretch/>
        </p:blipFill>
        <p:spPr bwMode="auto">
          <a:xfrm>
            <a:off x="0" y="1238693"/>
            <a:ext cx="10160000" cy="3970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habitat loss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3389" y="4886397"/>
            <a:ext cx="38163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Global forest loss and gain (Hansen et al. 2013)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19116-2792-9C59-7EDF-ECE3605DC542}"/>
              </a:ext>
            </a:extLst>
          </p:cNvPr>
          <p:cNvSpPr txBox="1"/>
          <p:nvPr/>
        </p:nvSpPr>
        <p:spPr>
          <a:xfrm>
            <a:off x="4583389" y="504358"/>
            <a:ext cx="4810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(likely the single most important driver of extinction risk)</a:t>
            </a:r>
          </a:p>
        </p:txBody>
      </p:sp>
    </p:spTree>
    <p:extLst>
      <p:ext uri="{BB962C8B-B14F-4D97-AF65-F5344CB8AC3E}">
        <p14:creationId xmlns:p14="http://schemas.microsoft.com/office/powerpoint/2010/main" val="3738353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A969C-E822-C64A-9F44-E416041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390"/>
            <a:ext cx="10160000" cy="91094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Will humanity protect 30% of the planet by 2030?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E000BE-ADCF-9644-A5F1-E97FDBF73A7C}"/>
              </a:ext>
            </a:extLst>
          </p:cNvPr>
          <p:cNvGrpSpPr/>
          <p:nvPr/>
        </p:nvGrpSpPr>
        <p:grpSpPr>
          <a:xfrm>
            <a:off x="218826" y="3202245"/>
            <a:ext cx="2502072" cy="2143767"/>
            <a:chOff x="218826" y="3457432"/>
            <a:chExt cx="2502072" cy="21437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0790043-2293-B941-B32F-844AD8F004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2067" y="4605523"/>
              <a:ext cx="1086181" cy="335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43FF2EA-73F7-254D-9F66-3D2077B6E5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59673" y="3457432"/>
              <a:ext cx="888449" cy="1019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832DF2-AA07-E647-807D-A8D9BFC766F9}"/>
                </a:ext>
              </a:extLst>
            </p:cNvPr>
            <p:cNvSpPr txBox="1"/>
            <p:nvPr/>
          </p:nvSpPr>
          <p:spPr>
            <a:xfrm>
              <a:off x="218826" y="5016424"/>
              <a:ext cx="25020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Montreal, Canada</a:t>
              </a:r>
              <a:br>
                <a:rPr lang="en-US" sz="1600" dirty="0"/>
              </a:br>
              <a:r>
                <a:rPr lang="en-US" sz="1600" dirty="0"/>
                <a:t>Dec 7-19, 2022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70AB60-FB7B-6D6A-1095-D864E34763EC}"/>
              </a:ext>
            </a:extLst>
          </p:cNvPr>
          <p:cNvGrpSpPr/>
          <p:nvPr/>
        </p:nvGrpSpPr>
        <p:grpSpPr>
          <a:xfrm>
            <a:off x="597989" y="922336"/>
            <a:ext cx="1743746" cy="2053631"/>
            <a:chOff x="597989" y="1080868"/>
            <a:chExt cx="1743746" cy="2053631"/>
          </a:xfrm>
        </p:grpSpPr>
        <p:pic>
          <p:nvPicPr>
            <p:cNvPr id="4" name="Picture 6" descr="Joe Biden">
              <a:extLst>
                <a:ext uri="{FF2B5EF4-FFF2-40B4-BE49-F238E27FC236}">
                  <a16:creationId xmlns:a16="http://schemas.microsoft.com/office/drawing/2014/main" id="{BEBA236D-BF77-4442-AE32-1FB66BAC4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89" y="1549691"/>
              <a:ext cx="1743746" cy="130780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92A8C9-DF47-1742-B064-69DEA0B59480}"/>
                </a:ext>
              </a:extLst>
            </p:cNvPr>
            <p:cNvSpPr txBox="1"/>
            <p:nvPr/>
          </p:nvSpPr>
          <p:spPr>
            <a:xfrm>
              <a:off x="597989" y="1080868"/>
              <a:ext cx="17437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Jan 27, 2021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0BDD56-7107-ABC7-E49B-AA23C4EEAE47}"/>
                </a:ext>
              </a:extLst>
            </p:cNvPr>
            <p:cNvSpPr txBox="1"/>
            <p:nvPr/>
          </p:nvSpPr>
          <p:spPr>
            <a:xfrm>
              <a:off x="597989" y="2857500"/>
              <a:ext cx="17437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Joe Biden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C0B5BF-8A96-BD1E-8DA7-90CDBB6A0BB9}"/>
              </a:ext>
            </a:extLst>
          </p:cNvPr>
          <p:cNvGrpSpPr/>
          <p:nvPr/>
        </p:nvGrpSpPr>
        <p:grpSpPr>
          <a:xfrm>
            <a:off x="3329718" y="922336"/>
            <a:ext cx="3069306" cy="3984917"/>
            <a:chOff x="3329718" y="993313"/>
            <a:chExt cx="3069306" cy="39849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18FA4F-99DC-7E4E-B498-129BD2B7F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9718" y="3939965"/>
              <a:ext cx="3069306" cy="103826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781147-4A73-9642-A61B-1014DC1E3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9171" y="1433981"/>
              <a:ext cx="1349853" cy="1783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0" name="Picture 2" descr="Praise for Rep. Deb Haaland&amp;#39;s Nomination to Become Interior Secretary |  Currents">
              <a:extLst>
                <a:ext uri="{FF2B5EF4-FFF2-40B4-BE49-F238E27FC236}">
                  <a16:creationId xmlns:a16="http://schemas.microsoft.com/office/drawing/2014/main" id="{FDC7B2AC-5777-E345-AC51-C48B0969A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718" y="1463055"/>
              <a:ext cx="1520001" cy="175441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A8F4AC8-6C39-2048-B178-5C1161D876E2}"/>
                </a:ext>
              </a:extLst>
            </p:cNvPr>
            <p:cNvSpPr txBox="1"/>
            <p:nvPr/>
          </p:nvSpPr>
          <p:spPr>
            <a:xfrm>
              <a:off x="3977846" y="993313"/>
              <a:ext cx="17437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May 6, 2021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F581C5-A4EA-7B16-65DA-E1CCB352D8F7}"/>
                </a:ext>
              </a:extLst>
            </p:cNvPr>
            <p:cNvSpPr txBox="1"/>
            <p:nvPr/>
          </p:nvSpPr>
          <p:spPr>
            <a:xfrm>
              <a:off x="3329718" y="3220155"/>
              <a:ext cx="15200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Deb </a:t>
              </a:r>
              <a:r>
                <a:rPr lang="en-US" sz="1200" dirty="0" err="1"/>
                <a:t>Haaland</a:t>
              </a:r>
              <a:endParaRPr lang="en-US" sz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99C21F-1DE9-8B00-C71C-D6A7E2E511B9}"/>
              </a:ext>
            </a:extLst>
          </p:cNvPr>
          <p:cNvGrpSpPr/>
          <p:nvPr/>
        </p:nvGrpSpPr>
        <p:grpSpPr>
          <a:xfrm>
            <a:off x="7007844" y="922336"/>
            <a:ext cx="2653108" cy="4348282"/>
            <a:chOff x="7007844" y="922336"/>
            <a:chExt cx="2653108" cy="43482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D34DFE-7BE5-5247-8D24-CA5CA372B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8352" y="1368544"/>
              <a:ext cx="2412092" cy="301124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9B8D99-FB1D-7E4D-9EB7-2DFB715C8F8A}"/>
                </a:ext>
              </a:extLst>
            </p:cNvPr>
            <p:cNvSpPr txBox="1"/>
            <p:nvPr/>
          </p:nvSpPr>
          <p:spPr>
            <a:xfrm>
              <a:off x="7007844" y="4685843"/>
              <a:ext cx="26531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$4.5 billion over 5 years</a:t>
              </a:r>
              <a:br>
                <a:rPr lang="en-US" b="1" dirty="0"/>
              </a:br>
              <a:r>
                <a:rPr lang="en-US" sz="1400" dirty="0"/>
                <a:t>for additional land conservation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034CB2-D21A-1840-A619-CFF7D7C58BDC}"/>
                </a:ext>
              </a:extLst>
            </p:cNvPr>
            <p:cNvSpPr txBox="1"/>
            <p:nvPr/>
          </p:nvSpPr>
          <p:spPr>
            <a:xfrm>
              <a:off x="7514835" y="922336"/>
              <a:ext cx="17437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Aug 5, 2020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93D2E1-A6EE-D363-DF46-441E9F88324F}"/>
                </a:ext>
              </a:extLst>
            </p:cNvPr>
            <p:cNvSpPr txBox="1"/>
            <p:nvPr/>
          </p:nvSpPr>
          <p:spPr>
            <a:xfrm>
              <a:off x="7574397" y="4375600"/>
              <a:ext cx="15200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Donald Trump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47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4831</TotalTime>
  <Words>1462</Words>
  <Application>Microsoft Office PowerPoint</Application>
  <PresentationFormat>Custom</PresentationFormat>
  <Paragraphs>276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Menlo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Flagship species = threatened with extinction?</vt:lpstr>
      <vt:lpstr>PowerPoint Presentation</vt:lpstr>
      <vt:lpstr>PowerPoint Presentation</vt:lpstr>
      <vt:lpstr>Global habitat loss </vt:lpstr>
      <vt:lpstr>Will humanity protect 30% of the planet by 2030?</vt:lpstr>
      <vt:lpstr>If so, which 30%?</vt:lpstr>
      <vt:lpstr>Global Conservation Priorities</vt:lpstr>
      <vt:lpstr>PowerPoint Presentation</vt:lpstr>
      <vt:lpstr>Policy analysis: evaluating choices</vt:lpstr>
      <vt:lpstr>Skills &amp; tools</vt:lpstr>
      <vt:lpstr>PowerPoint Presentation</vt:lpstr>
      <vt:lpstr>PowerPoint Presentation</vt:lpstr>
      <vt:lpstr>PLACES Lab: currently funded research projects</vt:lpstr>
      <vt:lpstr>You</vt:lpstr>
      <vt:lpstr>Tasks for Thursday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Nolte, Christoph Karl Elmar</dc:creator>
  <cp:lastModifiedBy>Nolte, Christoph</cp:lastModifiedBy>
  <cp:revision>511</cp:revision>
  <dcterms:created xsi:type="dcterms:W3CDTF">2021-01-21T22:10:58Z</dcterms:created>
  <dcterms:modified xsi:type="dcterms:W3CDTF">2025-09-23T00:30:04Z</dcterms:modified>
</cp:coreProperties>
</file>