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7" r:id="rId3"/>
    <p:sldId id="265" r:id="rId4"/>
    <p:sldId id="266" r:id="rId5"/>
    <p:sldId id="261" r:id="rId6"/>
    <p:sldId id="260" r:id="rId7"/>
    <p:sldId id="263" r:id="rId8"/>
    <p:sldId id="264" r:id="rId9"/>
    <p:sldId id="268" r:id="rId10"/>
  </p:sldIdLst>
  <p:sldSz cx="10160000" cy="5715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FFD579"/>
    <a:srgbClr val="FFFC00"/>
    <a:srgbClr val="0096FF"/>
    <a:srgbClr val="E3E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05"/>
    <p:restoredTop sz="95897"/>
  </p:normalViewPr>
  <p:slideViewPr>
    <p:cSldViewPr snapToGrid="0" snapToObjects="1">
      <p:cViewPr varScale="1">
        <p:scale>
          <a:sx n="142" d="100"/>
          <a:sy n="142" d="100"/>
        </p:scale>
        <p:origin x="84" y="84"/>
      </p:cViewPr>
      <p:guideLst/>
    </p:cSldViewPr>
  </p:slideViewPr>
  <p:outlineViewPr>
    <p:cViewPr>
      <p:scale>
        <a:sx n="33" d="100"/>
        <a:sy n="33" d="100"/>
      </p:scale>
      <p:origin x="0" y="-44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413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BBB93B-64BB-3E4F-9A60-ADEB331C4A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764098-D5C9-504B-BCC5-DDA9AAAC52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F6AB4-01D8-9040-956F-2402CD918122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51C37B-B15F-0040-B34C-3ABCE42920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A31A5F-0718-0F41-B006-1A42684B6F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BD9B8-B3A7-C44C-891B-89511F22C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4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CF827-C029-734F-89F9-159F11822EBD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E99CB-49AC-3648-B4C2-1FC0CAEDC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40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3816" y="914400"/>
            <a:ext cx="8532368" cy="996696"/>
          </a:xfrm>
        </p:spPr>
        <p:txBody>
          <a:bodyPr anchor="ctr"/>
          <a:lstStyle>
            <a:lvl1pPr algn="ctr"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56214"/>
            <a:ext cx="7620000" cy="3430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612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33" y="1288869"/>
            <a:ext cx="9483635" cy="4005941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tabLst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90197CC-22EB-EB40-AB7A-1CABD30C4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65" y="269437"/>
            <a:ext cx="9683931" cy="793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956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A044E95-C687-BE41-95CE-B7ABD8CBA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328" y="1288868"/>
            <a:ext cx="4671604" cy="3994088"/>
          </a:xfrm>
          <a:prstGeom prst="rect">
            <a:avLst/>
          </a:prstGeom>
        </p:spPr>
        <p:txBody>
          <a:bodyPr/>
          <a:lstStyle>
            <a:lvl1pPr marL="233363" indent="-233363">
              <a:tabLst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1811FA4-B732-6F45-9C9B-C6330DB61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65" y="269437"/>
            <a:ext cx="9683931" cy="793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2FDE44E-4934-AC47-AA07-8D118F52F56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210868" y="1288868"/>
            <a:ext cx="4680887" cy="3994088"/>
          </a:xfrm>
          <a:prstGeom prst="rect">
            <a:avLst/>
          </a:prstGeom>
        </p:spPr>
        <p:txBody>
          <a:bodyPr/>
          <a:lstStyle>
            <a:lvl1pPr marL="233363" indent="-233363">
              <a:tabLst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3056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F90A1-22B9-E542-9FF6-FBC28EFC1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009B5-9CEB-D14D-92C1-4B1A25139D8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142429" y="1288868"/>
            <a:ext cx="4680887" cy="3994088"/>
          </a:xfrm>
          <a:prstGeom prst="rect">
            <a:avLst/>
          </a:prstGeom>
        </p:spPr>
        <p:txBody>
          <a:bodyPr/>
          <a:lstStyle>
            <a:lvl1pPr marL="7938" indent="0">
              <a:buFontTx/>
              <a:buNone/>
              <a:tabLst/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02B15B-047D-4A44-94E9-C5BEE7905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5968" y="1288868"/>
            <a:ext cx="4671604" cy="39940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/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0073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732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965" y="269437"/>
            <a:ext cx="9683931" cy="793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01747F-1938-E94D-B99F-F6311229A830}"/>
              </a:ext>
            </a:extLst>
          </p:cNvPr>
          <p:cNvSpPr/>
          <p:nvPr userDrawn="1"/>
        </p:nvSpPr>
        <p:spPr>
          <a:xfrm>
            <a:off x="0" y="5477936"/>
            <a:ext cx="10160000" cy="237067"/>
          </a:xfrm>
          <a:prstGeom prst="rect">
            <a:avLst/>
          </a:prstGeom>
          <a:solidFill>
            <a:srgbClr val="E3EB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tabLst>
                <a:tab pos="5079949" algn="ctr"/>
                <a:tab pos="9905901" algn="r"/>
              </a:tabLst>
            </a:pPr>
            <a:r>
              <a:rPr lang="en-US" sz="1167" i="0" dirty="0">
                <a:solidFill>
                  <a:schemeClr val="accent1">
                    <a:lumMod val="75000"/>
                  </a:schemeClr>
                </a:solidFill>
              </a:rPr>
              <a:t>	EE 508 / DS 537: Data Science for Conservation Decisions	</a:t>
            </a:r>
            <a:fld id="{F5E90FC3-A7AC-A24C-898B-2CD0962CF884}" type="slidenum">
              <a:rPr lang="en-US" sz="1167" i="0" smtClean="0">
                <a:solidFill>
                  <a:schemeClr val="accent1">
                    <a:lumMod val="75000"/>
                  </a:schemeClr>
                </a:solidFill>
              </a:rPr>
              <a:pPr marL="0" indent="0" algn="l">
                <a:tabLst>
                  <a:tab pos="5079949" algn="ctr"/>
                  <a:tab pos="9905901" algn="r"/>
                </a:tabLst>
              </a:pPr>
              <a:t>‹#›</a:t>
            </a:fld>
            <a:endParaRPr lang="en-US" sz="1167" i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7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2" r:id="rId3"/>
    <p:sldLayoutId id="2147483676" r:id="rId4"/>
    <p:sldLayoutId id="2147483675" r:id="rId5"/>
  </p:sldLayoutIdLst>
  <p:hf hdr="0" ftr="0" dt="0"/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b="1" kern="1200" cap="none" baseline="0">
          <a:solidFill>
            <a:schemeClr val="accent5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rogozhnikov.github.io/2016/06/24/gradient_boosting_explained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679764" y="932166"/>
            <a:ext cx="4800474" cy="1375315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 dirty="0">
                <a:latin typeface="Calibri" panose="020F0502020204030204" pitchFamily="34" charset="0"/>
                <a:cs typeface="Calibri" panose="020F0502020204030204" pitchFamily="34" charset="0"/>
              </a:rPr>
              <a:t>Cross-validation &amp; tree ensembles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AC3E11-77C0-7DD1-FAEA-CBF4B4D81F0D}"/>
              </a:ext>
            </a:extLst>
          </p:cNvPr>
          <p:cNvSpPr txBox="1">
            <a:spLocks/>
          </p:cNvSpPr>
          <p:nvPr/>
        </p:nvSpPr>
        <p:spPr>
          <a:xfrm>
            <a:off x="0" y="323911"/>
            <a:ext cx="10160000" cy="398488"/>
          </a:xfrm>
          <a:prstGeom prst="rect">
            <a:avLst/>
          </a:prstGeom>
          <a:noFill/>
        </p:spPr>
        <p:txBody>
          <a:bodyPr vert="horz" lIns="76200" tIns="38100" rIns="76200" bIns="381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EE 508 / DS 537 – Data Science for Conservation Decisions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A0806C-982A-E90C-CA2A-F4BFA77EEB3E}"/>
              </a:ext>
            </a:extLst>
          </p:cNvPr>
          <p:cNvSpPr txBox="1"/>
          <p:nvPr/>
        </p:nvSpPr>
        <p:spPr>
          <a:xfrm>
            <a:off x="3801161" y="4874098"/>
            <a:ext cx="838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EC2912-31FF-1846-78C1-606549C31B26}"/>
              </a:ext>
            </a:extLst>
          </p:cNvPr>
          <p:cNvSpPr txBox="1"/>
          <p:nvPr/>
        </p:nvSpPr>
        <p:spPr>
          <a:xfrm>
            <a:off x="4561394" y="5937993"/>
            <a:ext cx="58879" cy="306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407B52-3BB9-D403-F9ED-91A222153629}"/>
              </a:ext>
            </a:extLst>
          </p:cNvPr>
          <p:cNvSpPr txBox="1"/>
          <p:nvPr/>
        </p:nvSpPr>
        <p:spPr>
          <a:xfrm>
            <a:off x="3801161" y="4874098"/>
            <a:ext cx="838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00" dirty="0"/>
          </a:p>
        </p:txBody>
      </p:sp>
      <p:pic>
        <p:nvPicPr>
          <p:cNvPr id="13" name="Picture 2" descr="Image result for gradient boosted regression">
            <a:extLst>
              <a:ext uri="{FF2B5EF4-FFF2-40B4-BE49-F238E27FC236}">
                <a16:creationId xmlns:a16="http://schemas.microsoft.com/office/drawing/2014/main" id="{261F4CCB-1580-45CB-3B79-A805F994D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07" y="3037064"/>
            <a:ext cx="2908043" cy="189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random forest regression">
            <a:extLst>
              <a:ext uri="{FF2B5EF4-FFF2-40B4-BE49-F238E27FC236}">
                <a16:creationId xmlns:a16="http://schemas.microsoft.com/office/drawing/2014/main" id="{CD1E445E-E584-8E2A-1B3F-5696710C8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620" y="2833013"/>
            <a:ext cx="2396235" cy="220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ross Validation and Model Selection">
            <a:extLst>
              <a:ext uri="{FF2B5EF4-FFF2-40B4-BE49-F238E27FC236}">
                <a16:creationId xmlns:a16="http://schemas.microsoft.com/office/drawing/2014/main" id="{55EBBBB9-7709-8AA3-860D-5CD94C369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33" y="2833013"/>
            <a:ext cx="3226523" cy="193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73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ross Validation and Model Selection">
            <a:extLst>
              <a:ext uri="{FF2B5EF4-FFF2-40B4-BE49-F238E27FC236}">
                <a16:creationId xmlns:a16="http://schemas.microsoft.com/office/drawing/2014/main" id="{6A269FF4-C991-0AC3-905D-49CCABCA9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287" y="814317"/>
            <a:ext cx="5270032" cy="316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3E5708-EBFB-735B-ADFE-DA6E8CF7D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681" y="1183966"/>
            <a:ext cx="3992137" cy="266684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Break data into folds (groups).</a:t>
            </a:r>
          </a:p>
          <a:p>
            <a:pPr lvl="1"/>
            <a:r>
              <a:rPr lang="en-US" dirty="0"/>
              <a:t>How the folds are split depends on the structure of your prediction problem (random, spatially blocked, temporally blocked, hierarchically blocked, </a:t>
            </a:r>
            <a:r>
              <a:rPr lang="en-US" dirty="0" err="1"/>
              <a:t>etc</a:t>
            </a:r>
            <a:r>
              <a:rPr lang="en-US" dirty="0"/>
              <a:t>).</a:t>
            </a:r>
          </a:p>
          <a:p>
            <a:r>
              <a:rPr lang="en-US" dirty="0"/>
              <a:t>Train the model on data from all folds except one (</a:t>
            </a:r>
            <a:r>
              <a:rPr lang="en-US" i="1" dirty="0"/>
              <a:t>training data</a:t>
            </a:r>
            <a:r>
              <a:rPr lang="en-US" dirty="0"/>
              <a:t>)</a:t>
            </a:r>
          </a:p>
          <a:p>
            <a:r>
              <a:rPr lang="en-US" dirty="0"/>
              <a:t>Make prediction for observations from the fold that wasn’t used in training (</a:t>
            </a:r>
            <a:r>
              <a:rPr lang="en-US" i="1" dirty="0"/>
              <a:t>test data</a:t>
            </a:r>
            <a:r>
              <a:rPr lang="en-US" dirty="0"/>
              <a:t>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D2DCC1-3095-474C-9620-0ADF73F2A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Cross-validation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1">
                <a:extLst>
                  <a:ext uri="{FF2B5EF4-FFF2-40B4-BE49-F238E27FC236}">
                    <a16:creationId xmlns:a16="http://schemas.microsoft.com/office/drawing/2014/main" id="{2C615BAB-2A3E-6ED8-30AF-92985B2DF60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4680" y="3734544"/>
                <a:ext cx="9579215" cy="123555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33363" indent="-233363" algn="l" defTabSz="761970" rtl="0" eaLnBrk="1" latinLnBrk="0" hangingPunct="1">
                  <a:lnSpc>
                    <a:spcPct val="90000"/>
                  </a:lnSpc>
                  <a:spcBef>
                    <a:spcPts val="833"/>
                  </a:spcBef>
                  <a:buFont typeface="Arial" panose="020B0604020202020204" pitchFamily="34" charset="0"/>
                  <a:buChar char="•"/>
                  <a:tabLst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71477" indent="-190492" algn="l" defTabSz="761970" rtl="0" eaLnBrk="1" latinLnBrk="0" hangingPunct="1">
                  <a:lnSpc>
                    <a:spcPct val="90000"/>
                  </a:lnSpc>
                  <a:spcBef>
                    <a:spcPts val="417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52462" indent="-190492" algn="l" defTabSz="761970" rtl="0" eaLnBrk="1" latinLnBrk="0" hangingPunct="1">
                  <a:lnSpc>
                    <a:spcPct val="90000"/>
                  </a:lnSpc>
                  <a:spcBef>
                    <a:spcPts val="417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33447" indent="-190492" algn="l" defTabSz="761970" rtl="0" eaLnBrk="1" latinLnBrk="0" hangingPunct="1">
                  <a:lnSpc>
                    <a:spcPct val="90000"/>
                  </a:lnSpc>
                  <a:spcBef>
                    <a:spcPts val="417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714431" indent="-190492" algn="l" defTabSz="761970" rtl="0" eaLnBrk="1" latinLnBrk="0" hangingPunct="1">
                  <a:lnSpc>
                    <a:spcPct val="90000"/>
                  </a:lnSpc>
                  <a:spcBef>
                    <a:spcPts val="417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095416" indent="-190492" algn="l" defTabSz="761970" rtl="0" eaLnBrk="1" latinLnBrk="0" hangingPunct="1">
                  <a:lnSpc>
                    <a:spcPct val="90000"/>
                  </a:lnSpc>
                  <a:spcBef>
                    <a:spcPts val="417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76401" indent="-190492" algn="l" defTabSz="761970" rtl="0" eaLnBrk="1" latinLnBrk="0" hangingPunct="1">
                  <a:lnSpc>
                    <a:spcPct val="90000"/>
                  </a:lnSpc>
                  <a:spcBef>
                    <a:spcPts val="417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857386" indent="-190492" algn="l" defTabSz="761970" rtl="0" eaLnBrk="1" latinLnBrk="0" hangingPunct="1">
                  <a:lnSpc>
                    <a:spcPct val="90000"/>
                  </a:lnSpc>
                  <a:spcBef>
                    <a:spcPts val="417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238370" indent="-190492" algn="l" defTabSz="761970" rtl="0" eaLnBrk="1" latinLnBrk="0" hangingPunct="1">
                  <a:lnSpc>
                    <a:spcPct val="90000"/>
                  </a:lnSpc>
                  <a:spcBef>
                    <a:spcPts val="417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Compute prediction error </a:t>
                </a:r>
                <a:br>
                  <a:rPr lang="en-US" sz="2000" dirty="0"/>
                </a:br>
                <a:r>
                  <a:rPr lang="en-US" sz="2000" dirty="0"/>
                  <a:t>(observed values – predicted values).</a:t>
                </a:r>
              </a:p>
              <a:p>
                <a:r>
                  <a:rPr lang="en-US" sz="2000" dirty="0"/>
                  <a:t>Repeat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times, each time leaving out a different block.</a:t>
                </a:r>
              </a:p>
              <a:p>
                <a:r>
                  <a:rPr lang="en-US" sz="2000" dirty="0"/>
                  <a:t>Compute aggregate performance metric across all prediction errors (e.g., MSE or RMSE).</a:t>
                </a:r>
              </a:p>
            </p:txBody>
          </p:sp>
        </mc:Choice>
        <mc:Fallback>
          <p:sp>
            <p:nvSpPr>
              <p:cNvPr id="9" name="Content Placeholder 1">
                <a:extLst>
                  <a:ext uri="{FF2B5EF4-FFF2-40B4-BE49-F238E27FC236}">
                    <a16:creationId xmlns:a16="http://schemas.microsoft.com/office/drawing/2014/main" id="{2C615BAB-2A3E-6ED8-30AF-92985B2DF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80" y="3734544"/>
                <a:ext cx="9579215" cy="1235555"/>
              </a:xfrm>
              <a:prstGeom prst="rect">
                <a:avLst/>
              </a:prstGeom>
              <a:blipFill>
                <a:blip r:embed="rId3"/>
                <a:stretch>
                  <a:fillRect l="-573" t="-5446" r="-127" b="-21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3025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stack.imgur.com/Tc3YO.png">
            <a:extLst>
              <a:ext uri="{FF2B5EF4-FFF2-40B4-BE49-F238E27FC236}">
                <a16:creationId xmlns:a16="http://schemas.microsoft.com/office/drawing/2014/main" id="{75947F01-D186-3B4D-BEFA-5B70A5CCFC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2" r="10686" b="7782"/>
          <a:stretch/>
        </p:blipFill>
        <p:spPr bwMode="auto">
          <a:xfrm>
            <a:off x="518946" y="1707836"/>
            <a:ext cx="2868027" cy="193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Figure 1">
            <a:extLst>
              <a:ext uri="{FF2B5EF4-FFF2-40B4-BE49-F238E27FC236}">
                <a16:creationId xmlns:a16="http://schemas.microsoft.com/office/drawing/2014/main" id="{F1D84951-4BE2-2C47-A21E-5E28596CE0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1"/>
          <a:stretch/>
        </p:blipFill>
        <p:spPr bwMode="auto">
          <a:xfrm>
            <a:off x="3548708" y="1508704"/>
            <a:ext cx="3236991" cy="225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linear regression 3d">
            <a:extLst>
              <a:ext uri="{FF2B5EF4-FFF2-40B4-BE49-F238E27FC236}">
                <a16:creationId xmlns:a16="http://schemas.microsoft.com/office/drawing/2014/main" id="{42B4772B-3E3E-7F4A-BE97-D9E04434C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019" y="1508704"/>
            <a:ext cx="2547035" cy="190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FBBCD-820E-146B-8C91-511326865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633" y="3984171"/>
            <a:ext cx="9483635" cy="1310639"/>
          </a:xfrm>
        </p:spPr>
        <p:txBody>
          <a:bodyPr/>
          <a:lstStyle/>
          <a:p>
            <a:r>
              <a:rPr lang="en-US" sz="2400" dirty="0"/>
              <a:t>Can do well if you specify the functional form correctly.</a:t>
            </a:r>
            <a:endParaRPr lang="en-US" sz="2000" dirty="0"/>
          </a:p>
          <a:p>
            <a:r>
              <a:rPr lang="en-US" sz="2400" dirty="0"/>
              <a:t>Can do poorly if you don’t know the correct functional form.</a:t>
            </a:r>
          </a:p>
          <a:p>
            <a:pPr lvl="1"/>
            <a:r>
              <a:rPr lang="en-US" dirty="0"/>
              <a:t>For instance, because relationships are complex and/or unknown.</a:t>
            </a:r>
          </a:p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B1BE02B-6795-6544-9873-0C177DAFC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Regressions with predefined functional forms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3311C2E-C6E1-174B-80FB-DBA2884D7205}"/>
              </a:ext>
            </a:extLst>
          </p:cNvPr>
          <p:cNvSpPr txBox="1">
            <a:spLocks/>
          </p:cNvSpPr>
          <p:nvPr/>
        </p:nvSpPr>
        <p:spPr>
          <a:xfrm>
            <a:off x="5001659" y="3533913"/>
            <a:ext cx="3568080" cy="1943651"/>
          </a:xfrm>
          <a:prstGeom prst="rect">
            <a:avLst/>
          </a:prstGeom>
        </p:spPr>
        <p:txBody>
          <a:bodyPr vert="horz" lIns="76200" tIns="38100" rIns="76200" bIns="3810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565556-9630-1F06-7353-A4EAD5FB8532}"/>
                  </a:ext>
                </a:extLst>
              </p:cNvPr>
              <p:cNvSpPr txBox="1"/>
              <p:nvPr/>
            </p:nvSpPr>
            <p:spPr>
              <a:xfrm>
                <a:off x="438078" y="1186528"/>
                <a:ext cx="30297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 ∝+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565556-9630-1F06-7353-A4EAD5FB8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78" y="1186528"/>
                <a:ext cx="3029762" cy="338554"/>
              </a:xfrm>
              <a:prstGeom prst="rect">
                <a:avLst/>
              </a:prstGeom>
              <a:blipFill>
                <a:blip r:embed="rId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412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76F197-3D2E-8D08-371C-30C8E5EB77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9633" y="1439622"/>
                <a:ext cx="2586447" cy="400594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Uses simple thresholds on single predictors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) to repeatedly split the training sample into groups with similar outcome values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76F197-3D2E-8D08-371C-30C8E5EB77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9633" y="1439622"/>
                <a:ext cx="2586447" cy="4005941"/>
              </a:xfrm>
              <a:blipFill>
                <a:blip r:embed="rId2"/>
                <a:stretch>
                  <a:fillRect l="-2927" t="-1899" r="-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55E657BB-BE23-4848-A128-2823BF74D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Tree</a:t>
            </a:r>
          </a:p>
        </p:txBody>
      </p:sp>
      <p:pic>
        <p:nvPicPr>
          <p:cNvPr id="1026" name="Picture 2" descr="http://res.cloudinary.com/dyd911kmh/image/upload/f_auto,q_auto:best/v1528907338/regression-tree_g8zxq5.png">
            <a:extLst>
              <a:ext uri="{FF2B5EF4-FFF2-40B4-BE49-F238E27FC236}">
                <a16:creationId xmlns:a16="http://schemas.microsoft.com/office/drawing/2014/main" id="{4D6F5F6B-F257-DC44-9E20-86C210ECC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68" y="1344518"/>
            <a:ext cx="6418799" cy="352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023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D97E1-88DF-B245-84BC-52388426F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33" dirty="0"/>
              <a:t>A single regression tree can be large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649C8B-6B87-3E4D-9305-AE1084B29F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6"/>
          <a:stretch/>
        </p:blipFill>
        <p:spPr>
          <a:xfrm>
            <a:off x="1402524" y="1419087"/>
            <a:ext cx="7377043" cy="302376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AAF9588-5D92-B343-AE6B-F90C5AD2ED6B}"/>
              </a:ext>
            </a:extLst>
          </p:cNvPr>
          <p:cNvSpPr txBox="1">
            <a:spLocks/>
          </p:cNvSpPr>
          <p:nvPr/>
        </p:nvSpPr>
        <p:spPr>
          <a:xfrm>
            <a:off x="1270000" y="4591938"/>
            <a:ext cx="7620000" cy="971826"/>
          </a:xfrm>
          <a:prstGeom prst="rect">
            <a:avLst/>
          </a:prstGeom>
        </p:spPr>
        <p:txBody>
          <a:bodyPr vert="horz" lIns="76200" tIns="38100" rIns="76200" bIns="3810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... and is usually vulnerable to overfitting</a:t>
            </a:r>
          </a:p>
        </p:txBody>
      </p:sp>
    </p:spTree>
    <p:extLst>
      <p:ext uri="{BB962C8B-B14F-4D97-AF65-F5344CB8AC3E}">
        <p14:creationId xmlns:p14="http://schemas.microsoft.com/office/powerpoint/2010/main" val="89538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random forest regression">
            <a:extLst>
              <a:ext uri="{FF2B5EF4-FFF2-40B4-BE49-F238E27FC236}">
                <a16:creationId xmlns:a16="http://schemas.microsoft.com/office/drawing/2014/main" id="{3CAD2AB4-DF07-784F-9D37-8F0525DEB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427" y="568362"/>
            <a:ext cx="4980608" cy="457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E95568-D130-E4A8-E277-389A324A4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633" y="1288869"/>
            <a:ext cx="3732495" cy="4005941"/>
          </a:xfrm>
        </p:spPr>
        <p:txBody>
          <a:bodyPr/>
          <a:lstStyle/>
          <a:p>
            <a:r>
              <a:rPr lang="en-US" sz="2400" dirty="0"/>
              <a:t>Many regression trees, each based on different randomly selected features and subsamples.</a:t>
            </a:r>
            <a:endParaRPr lang="en-US" dirty="0"/>
          </a:p>
          <a:p>
            <a:r>
              <a:rPr lang="en-US" sz="2400" dirty="0"/>
              <a:t>Averaging across trees</a:t>
            </a:r>
          </a:p>
          <a:p>
            <a:pPr lvl="1"/>
            <a:r>
              <a:rPr lang="en-US" dirty="0"/>
              <a:t>”Bagging” (parallelized)</a:t>
            </a:r>
          </a:p>
          <a:p>
            <a:r>
              <a:rPr lang="en-US" sz="2400" dirty="0"/>
              <a:t>Hyperparameter tuning:</a:t>
            </a:r>
          </a:p>
          <a:p>
            <a:pPr lvl="1"/>
            <a:r>
              <a:rPr lang="en-US" dirty="0"/>
              <a:t>number of estimators</a:t>
            </a:r>
          </a:p>
          <a:p>
            <a:pPr lvl="1"/>
            <a:r>
              <a:rPr lang="en-US" dirty="0"/>
              <a:t>minimum samples per leaf</a:t>
            </a:r>
          </a:p>
          <a:p>
            <a:pPr lvl="1"/>
            <a:r>
              <a:rPr lang="en-US" dirty="0"/>
              <a:t> ...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E657BB-BE23-4848-A128-2823BF74D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33" dirty="0"/>
              <a:t>Random Forest Regressor</a:t>
            </a:r>
          </a:p>
        </p:txBody>
      </p:sp>
    </p:spTree>
    <p:extLst>
      <p:ext uri="{BB962C8B-B14F-4D97-AF65-F5344CB8AC3E}">
        <p14:creationId xmlns:p14="http://schemas.microsoft.com/office/powerpoint/2010/main" val="2303796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isualizing gradient boosting over decision trees">
            <a:extLst>
              <a:ext uri="{FF2B5EF4-FFF2-40B4-BE49-F238E27FC236}">
                <a16:creationId xmlns:a16="http://schemas.microsoft.com/office/drawing/2014/main" id="{CB8C432D-9BC5-9544-A7AF-DC459CDBF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856689"/>
            <a:ext cx="7620000" cy="215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E8936-7B0C-92D8-F365-5024C826A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633" y="2808609"/>
            <a:ext cx="9483635" cy="2636954"/>
          </a:xfrm>
        </p:spPr>
        <p:txBody>
          <a:bodyPr>
            <a:normAutofit fontScale="92500"/>
          </a:bodyPr>
          <a:lstStyle/>
          <a:p>
            <a:r>
              <a:rPr lang="en-US" dirty="0"/>
              <a:t>Sequential improvements of regression tree predictions</a:t>
            </a:r>
          </a:p>
          <a:p>
            <a:r>
              <a:rPr lang="en-US" dirty="0"/>
              <a:t>Each new tree is built on the residuals of the previous ensemble.</a:t>
            </a:r>
          </a:p>
          <a:p>
            <a:r>
              <a:rPr lang="en-US" dirty="0"/>
              <a:t>Cannot be parallelized: slower (usually has max. tree depth).</a:t>
            </a:r>
          </a:p>
          <a:p>
            <a:r>
              <a:rPr lang="en-US" dirty="0"/>
              <a:t>Needs more tuning, more prone to overfitting.</a:t>
            </a:r>
          </a:p>
          <a:p>
            <a:r>
              <a:rPr lang="en-US" dirty="0"/>
              <a:t>If well-tuned, often beats random forests.</a:t>
            </a:r>
          </a:p>
          <a:p>
            <a:r>
              <a:rPr lang="en-US" sz="2400" dirty="0"/>
              <a:t>Hyperparameters: number of estimators, maximum tree depth, learning rate, ...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6D97E1-88DF-B245-84BC-52388426F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33" dirty="0"/>
              <a:t>Gradient Boosting Regressor</a:t>
            </a:r>
          </a:p>
        </p:txBody>
      </p:sp>
    </p:spTree>
    <p:extLst>
      <p:ext uri="{BB962C8B-B14F-4D97-AF65-F5344CB8AC3E}">
        <p14:creationId xmlns:p14="http://schemas.microsoft.com/office/powerpoint/2010/main" val="1914595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gradient boosted regression">
            <a:extLst>
              <a:ext uri="{FF2B5EF4-FFF2-40B4-BE49-F238E27FC236}">
                <a16:creationId xmlns:a16="http://schemas.microsoft.com/office/drawing/2014/main" id="{57962413-D20D-C344-8B34-5B7A01AB4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146" y="358341"/>
            <a:ext cx="6581029" cy="428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6BEBD1-5159-7B45-B117-B3A9697264DA}"/>
              </a:ext>
            </a:extLst>
          </p:cNvPr>
          <p:cNvSpPr txBox="1"/>
          <p:nvPr/>
        </p:nvSpPr>
        <p:spPr>
          <a:xfrm>
            <a:off x="1845146" y="4991652"/>
            <a:ext cx="6581029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>
                <a:hlinkClick r:id="rId3"/>
              </a:rPr>
              <a:t>Demonstration</a:t>
            </a:r>
            <a:endParaRPr lang="en-US" sz="1667" dirty="0"/>
          </a:p>
        </p:txBody>
      </p:sp>
    </p:spTree>
    <p:extLst>
      <p:ext uri="{BB962C8B-B14F-4D97-AF65-F5344CB8AC3E}">
        <p14:creationId xmlns:p14="http://schemas.microsoft.com/office/powerpoint/2010/main" val="1363332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D2DCC1-3095-474C-9620-0ADF73F2A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RandomForestRegressor</a:t>
            </a:r>
            <a:r>
              <a:rPr lang="en-US" dirty="0"/>
              <a:t> vs. </a:t>
            </a:r>
            <a:r>
              <a:rPr lang="en-US" b="1" dirty="0" err="1"/>
              <a:t>ExtraTreesRegressor</a:t>
            </a:r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72C916C-1CFD-0C17-1318-8F66D444A3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422683"/>
              </p:ext>
            </p:extLst>
          </p:nvPr>
        </p:nvGraphicFramePr>
        <p:xfrm>
          <a:off x="579151" y="1277578"/>
          <a:ext cx="9001698" cy="284067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597992">
                  <a:extLst>
                    <a:ext uri="{9D8B030D-6E8A-4147-A177-3AD203B41FA5}">
                      <a16:colId xmlns:a16="http://schemas.microsoft.com/office/drawing/2014/main" val="954368929"/>
                    </a:ext>
                  </a:extLst>
                </a:gridCol>
                <a:gridCol w="3537100">
                  <a:extLst>
                    <a:ext uri="{9D8B030D-6E8A-4147-A177-3AD203B41FA5}">
                      <a16:colId xmlns:a16="http://schemas.microsoft.com/office/drawing/2014/main" val="1849243388"/>
                    </a:ext>
                  </a:extLst>
                </a:gridCol>
                <a:gridCol w="3866606">
                  <a:extLst>
                    <a:ext uri="{9D8B030D-6E8A-4147-A177-3AD203B41FA5}">
                      <a16:colId xmlns:a16="http://schemas.microsoft.com/office/drawing/2014/main" val="224917809"/>
                    </a:ext>
                  </a:extLst>
                </a:gridCol>
              </a:tblGrid>
              <a:tr h="36633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RandomForestRegressor</a:t>
                      </a:r>
                      <a:r>
                        <a:rPr lang="en-US" sz="1600" dirty="0"/>
                        <a:t> defaults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 </a:t>
                      </a:r>
                      <a:r>
                        <a:rPr lang="en-US" sz="1600" b="1" dirty="0" err="1"/>
                        <a:t>ExtraTreesRegressor</a:t>
                      </a:r>
                      <a:r>
                        <a:rPr lang="en-US" sz="1600" b="1" dirty="0"/>
                        <a:t> defaults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92473"/>
                  </a:ext>
                </a:extLst>
              </a:tr>
              <a:tr h="525900">
                <a:tc>
                  <a:txBody>
                    <a:bodyPr/>
                    <a:lstStyle/>
                    <a:p>
                      <a:r>
                        <a:rPr lang="en-US" sz="1600" dirty="0"/>
                        <a:t>Features considered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All features: </a:t>
                      </a:r>
                      <a:r>
                        <a:rPr lang="en-US" sz="14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urier" pitchFamily="2" charset="0"/>
                        </a:rPr>
                        <a:t>max_features</a:t>
                      </a:r>
                      <a:r>
                        <a:rPr lang="en-US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urier" pitchFamily="2" charset="0"/>
                        </a:rPr>
                        <a:t>=1.0</a:t>
                      </a:r>
                      <a:endParaRPr lang="en-US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All features: </a:t>
                      </a:r>
                      <a:r>
                        <a:rPr lang="en-US" sz="14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urier" pitchFamily="2" charset="0"/>
                        </a:rPr>
                        <a:t>max_features</a:t>
                      </a:r>
                      <a:r>
                        <a:rPr lang="en-US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urier" pitchFamily="2" charset="0"/>
                        </a:rPr>
                        <a:t>=1.0</a:t>
                      </a:r>
                      <a:endParaRPr lang="en-US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416021"/>
                  </a:ext>
                </a:extLst>
              </a:tr>
              <a:tr h="828420">
                <a:tc>
                  <a:txBody>
                    <a:bodyPr/>
                    <a:lstStyle/>
                    <a:p>
                      <a:r>
                        <a:rPr lang="en-US" sz="1600" dirty="0"/>
                        <a:t>Finding splits in decision trees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Computes the locally optimal (most discriminative) combination of feature and threshold.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Generates random thresholds for each feature under consideration and picks the most discriminative one.</a:t>
                      </a:r>
                    </a:p>
                    <a:p>
                      <a:r>
                        <a:rPr lang="en-US" sz="1600" dirty="0">
                          <a:solidFill>
                            <a:schemeClr val="accent6"/>
                          </a:solidFill>
                        </a:rPr>
                        <a:t>Faster. Can reduce overfitting.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4748329"/>
                  </a:ext>
                </a:extLst>
              </a:tr>
              <a:tr h="828420">
                <a:tc>
                  <a:txBody>
                    <a:bodyPr/>
                    <a:lstStyle/>
                    <a:p>
                      <a:r>
                        <a:rPr lang="en-US" sz="1600" dirty="0"/>
                        <a:t>Bootstrapping (random sample)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Random sample: </a:t>
                      </a:r>
                      <a:r>
                        <a:rPr lang="en-US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urier" pitchFamily="2" charset="0"/>
                        </a:rPr>
                        <a:t>bootstrap=True</a:t>
                      </a:r>
                      <a:endParaRPr lang="en-US" sz="16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Full sample: </a:t>
                      </a:r>
                      <a:r>
                        <a:rPr lang="en-US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urier" pitchFamily="2" charset="0"/>
                        </a:rPr>
                        <a:t>bootstrap=False</a:t>
                      </a:r>
                    </a:p>
                    <a:p>
                      <a:endParaRPr lang="en-US" sz="1600" dirty="0">
                        <a:latin typeface="+mn-lt"/>
                      </a:endParaRPr>
                    </a:p>
                    <a:p>
                      <a:r>
                        <a:rPr lang="en-US" sz="1600" dirty="0">
                          <a:latin typeface="+mn-lt"/>
                        </a:rPr>
                        <a:t>Set to </a:t>
                      </a:r>
                      <a:r>
                        <a:rPr lang="en-US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urier" pitchFamily="2" charset="0"/>
                        </a:rPr>
                        <a:t>True</a:t>
                      </a:r>
                      <a:r>
                        <a:rPr lang="en-US" sz="1400" dirty="0"/>
                        <a:t> </a:t>
                      </a:r>
                      <a:r>
                        <a:rPr lang="en-US" sz="1600" dirty="0"/>
                        <a:t>for out-of-bag estimates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0070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973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2667</TotalTime>
  <Words>406</Words>
  <Application>Microsoft Office PowerPoint</Application>
  <PresentationFormat>Custom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 Math</vt:lpstr>
      <vt:lpstr>Courier</vt:lpstr>
      <vt:lpstr>Office Theme</vt:lpstr>
      <vt:lpstr>PowerPoint Presentation</vt:lpstr>
      <vt:lpstr>Cross-validation</vt:lpstr>
      <vt:lpstr>Regressions with predefined functional forms</vt:lpstr>
      <vt:lpstr>Regression Tree</vt:lpstr>
      <vt:lpstr>A single regression tree can be large</vt:lpstr>
      <vt:lpstr>Random Forest Regressor</vt:lpstr>
      <vt:lpstr>Gradient Boosting Regressor</vt:lpstr>
      <vt:lpstr>PowerPoint Presentation</vt:lpstr>
      <vt:lpstr>RandomForestRegressor vs. ExtraTreesRegressor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Nolte, Christoph Karl Elmar</dc:creator>
  <cp:lastModifiedBy>Nolte, Christoph</cp:lastModifiedBy>
  <cp:revision>517</cp:revision>
  <dcterms:created xsi:type="dcterms:W3CDTF">2021-01-21T22:10:58Z</dcterms:created>
  <dcterms:modified xsi:type="dcterms:W3CDTF">2025-10-23T17:00:53Z</dcterms:modified>
</cp:coreProperties>
</file>