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1"/>
  </p:sldMasterIdLst>
  <p:notesMasterIdLst>
    <p:notesMasterId r:id="rId38"/>
  </p:notesMasterIdLst>
  <p:handoutMasterIdLst>
    <p:handoutMasterId r:id="rId39"/>
  </p:handoutMasterIdLst>
  <p:sldIdLst>
    <p:sldId id="258" r:id="rId2"/>
    <p:sldId id="336" r:id="rId3"/>
    <p:sldId id="343" r:id="rId4"/>
    <p:sldId id="403" r:id="rId5"/>
    <p:sldId id="260" r:id="rId6"/>
    <p:sldId id="263" r:id="rId7"/>
    <p:sldId id="408" r:id="rId8"/>
    <p:sldId id="405" r:id="rId9"/>
    <p:sldId id="264" r:id="rId10"/>
    <p:sldId id="409" r:id="rId11"/>
    <p:sldId id="338" r:id="rId12"/>
    <p:sldId id="339" r:id="rId13"/>
    <p:sldId id="323" r:id="rId14"/>
    <p:sldId id="340" r:id="rId15"/>
    <p:sldId id="321" r:id="rId16"/>
    <p:sldId id="313" r:id="rId17"/>
    <p:sldId id="318" r:id="rId18"/>
    <p:sldId id="317" r:id="rId19"/>
    <p:sldId id="301" r:id="rId20"/>
    <p:sldId id="334" r:id="rId21"/>
    <p:sldId id="314" r:id="rId22"/>
    <p:sldId id="262" r:id="rId23"/>
    <p:sldId id="302" r:id="rId24"/>
    <p:sldId id="315" r:id="rId25"/>
    <p:sldId id="326" r:id="rId26"/>
    <p:sldId id="316" r:id="rId27"/>
    <p:sldId id="328" r:id="rId28"/>
    <p:sldId id="267" r:id="rId29"/>
    <p:sldId id="410" r:id="rId30"/>
    <p:sldId id="288" r:id="rId31"/>
    <p:sldId id="330" r:id="rId32"/>
    <p:sldId id="268" r:id="rId33"/>
    <p:sldId id="283" r:id="rId34"/>
    <p:sldId id="333" r:id="rId35"/>
    <p:sldId id="269" r:id="rId36"/>
    <p:sldId id="331" r:id="rId37"/>
  </p:sldIdLst>
  <p:sldSz cx="10160000" cy="5715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  <a:srgbClr val="FFD579"/>
    <a:srgbClr val="FFFC00"/>
    <a:srgbClr val="0096FF"/>
    <a:srgbClr val="E3EB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88"/>
    <p:restoredTop sz="96646"/>
  </p:normalViewPr>
  <p:slideViewPr>
    <p:cSldViewPr snapToGrid="0" snapToObjects="1">
      <p:cViewPr varScale="1">
        <p:scale>
          <a:sx n="164" d="100"/>
          <a:sy n="164" d="100"/>
        </p:scale>
        <p:origin x="488" y="168"/>
      </p:cViewPr>
      <p:guideLst/>
    </p:cSldViewPr>
  </p:slideViewPr>
  <p:outlineViewPr>
    <p:cViewPr>
      <p:scale>
        <a:sx n="33" d="100"/>
        <a:sy n="33" d="100"/>
      </p:scale>
      <p:origin x="0" y="-44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4" d="100"/>
          <a:sy n="94" d="100"/>
        </p:scale>
        <p:origin x="4136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CBBB93B-64BB-3E4F-9A60-ADEB331C4A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764098-D5C9-504B-BCC5-DDA9AAAC525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1F6AB4-01D8-9040-956F-2402CD918122}" type="datetimeFigureOut">
              <a:rPr lang="en-US" smtClean="0"/>
              <a:t>9/30/25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51C37B-B15F-0040-B34C-3ABCE429206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A31A5F-0718-0F41-B006-1A42684B6F1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BD9B8-B3A7-C44C-891B-89511F22C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2411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2CF827-C029-734F-89F9-159F11822EBD}" type="datetimeFigureOut">
              <a:rPr lang="en-US" smtClean="0"/>
              <a:t>9/30/25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E99CB-49AC-3648-B4C2-1FC0CAEDC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40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7AF34F-FCB8-D04A-8E26-235C4732362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1517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10D8E-0B7A-9346-9BAE-806F4D6E773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178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we have spatial dependencies?</a:t>
            </a:r>
          </a:p>
          <a:p>
            <a:endParaRPr lang="en-US" dirty="0"/>
          </a:p>
          <a:p>
            <a:r>
              <a:rPr lang="en-US" dirty="0"/>
              <a:t>Yes: value of a park might depend on value of neighboring parks (diminishing returns)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10D8E-0B7A-9346-9BAE-806F4D6E773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5706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10D8E-0B7A-9346-9BAE-806F4D6E773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7683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10D8E-0B7A-9346-9BAE-806F4D6E773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8181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10D8E-0B7A-9346-9BAE-806F4D6E773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5358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10D8E-0B7A-9346-9BAE-806F4D6E773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74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10D8E-0B7A-9346-9BAE-806F4D6E773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007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10D8E-0B7A-9346-9BAE-806F4D6E773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419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10D8E-0B7A-9346-9BAE-806F4D6E773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5201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10D8E-0B7A-9346-9BAE-806F4D6E773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3901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10D8E-0B7A-9346-9BAE-806F4D6E773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7365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would be a suitable objective function?</a:t>
            </a:r>
          </a:p>
          <a:p>
            <a:r>
              <a:rPr lang="en-US" dirty="0"/>
              <a:t>How would you value it?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10D8E-0B7A-9346-9BAE-806F4D6E773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850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A93AC-6085-FC40-898C-535F88B4D86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5853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would be a suitable objective function?</a:t>
            </a:r>
          </a:p>
          <a:p>
            <a:r>
              <a:rPr lang="en-US" dirty="0"/>
              <a:t>How would you value it?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10D8E-0B7A-9346-9BAE-806F4D6E773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622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3816" y="914400"/>
            <a:ext cx="8532368" cy="996696"/>
          </a:xfrm>
        </p:spPr>
        <p:txBody>
          <a:bodyPr anchor="ctr"/>
          <a:lstStyle>
            <a:lvl1pPr algn="ctr">
              <a:defRPr sz="5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356214"/>
            <a:ext cx="7620000" cy="3430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96129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633" y="1288869"/>
            <a:ext cx="9483635" cy="4005941"/>
          </a:xfrm>
          <a:prstGeom prst="rect">
            <a:avLst/>
          </a:prstGeom>
        </p:spPr>
        <p:txBody>
          <a:bodyPr>
            <a:normAutofit/>
          </a:bodyPr>
          <a:lstStyle>
            <a:lvl1pPr marL="233363" indent="-233363">
              <a:tabLst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90197CC-22EB-EB40-AB7A-1CABD30C4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65" y="269437"/>
            <a:ext cx="9683931" cy="7930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19561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AA044E95-C687-BE41-95CE-B7ABD8CBAF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1328" y="1288868"/>
            <a:ext cx="4671604" cy="3994088"/>
          </a:xfrm>
          <a:prstGeom prst="rect">
            <a:avLst/>
          </a:prstGeom>
        </p:spPr>
        <p:txBody>
          <a:bodyPr/>
          <a:lstStyle>
            <a:lvl1pPr marL="233363" indent="-233363">
              <a:tabLst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B1811FA4-B732-6F45-9C9B-C6330DB61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65" y="269437"/>
            <a:ext cx="9683931" cy="7930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2FDE44E-4934-AC47-AA07-8D118F52F565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210868" y="1288868"/>
            <a:ext cx="4680887" cy="3994088"/>
          </a:xfrm>
          <a:prstGeom prst="rect">
            <a:avLst/>
          </a:prstGeom>
        </p:spPr>
        <p:txBody>
          <a:bodyPr/>
          <a:lstStyle>
            <a:lvl1pPr marL="233363" indent="-233363">
              <a:tabLst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3056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F90A1-22B9-E542-9FF6-FBC28EFC1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009B5-9CEB-D14D-92C1-4B1A25139D8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142429" y="1288868"/>
            <a:ext cx="4680887" cy="3994088"/>
          </a:xfrm>
          <a:prstGeom prst="rect">
            <a:avLst/>
          </a:prstGeom>
        </p:spPr>
        <p:txBody>
          <a:bodyPr/>
          <a:lstStyle>
            <a:lvl1pPr marL="7938" indent="0">
              <a:buFontTx/>
              <a:buNone/>
              <a:tabLst/>
              <a:defRPr sz="2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02B15B-047D-4A44-94E9-C5BEE7905B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5968" y="1288868"/>
            <a:ext cx="4671604" cy="39940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tabLst/>
              <a:defRPr sz="2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0073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732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965" y="269437"/>
            <a:ext cx="9683931" cy="7930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01747F-1938-E94D-B99F-F6311229A830}"/>
              </a:ext>
            </a:extLst>
          </p:cNvPr>
          <p:cNvSpPr/>
          <p:nvPr userDrawn="1"/>
        </p:nvSpPr>
        <p:spPr>
          <a:xfrm>
            <a:off x="0" y="5477936"/>
            <a:ext cx="10160000" cy="237067"/>
          </a:xfrm>
          <a:prstGeom prst="rect">
            <a:avLst/>
          </a:prstGeom>
          <a:solidFill>
            <a:srgbClr val="E3EB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l">
              <a:tabLst>
                <a:tab pos="5079949" algn="ctr"/>
                <a:tab pos="9905901" algn="r"/>
              </a:tabLst>
            </a:pPr>
            <a:r>
              <a:rPr lang="en-US" sz="1167" i="0" dirty="0">
                <a:solidFill>
                  <a:schemeClr val="accent1">
                    <a:lumMod val="75000"/>
                  </a:schemeClr>
                </a:solidFill>
              </a:rPr>
              <a:t>	EE 508 / DS 537: Data Science for Conservation Decisions	</a:t>
            </a:r>
            <a:fld id="{F5E90FC3-A7AC-A24C-898B-2CD0962CF884}" type="slidenum">
              <a:rPr lang="en-US" sz="1167" i="0" smtClean="0">
                <a:solidFill>
                  <a:schemeClr val="accent1">
                    <a:lumMod val="75000"/>
                  </a:schemeClr>
                </a:solidFill>
              </a:rPr>
              <a:pPr marL="0" indent="0" algn="l">
                <a:tabLst>
                  <a:tab pos="5079949" algn="ctr"/>
                  <a:tab pos="9905901" algn="r"/>
                </a:tabLst>
              </a:pPr>
              <a:t>‹#›</a:t>
            </a:fld>
            <a:endParaRPr lang="en-US" sz="1167" i="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70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2" r:id="rId3"/>
    <p:sldLayoutId id="2147483676" r:id="rId4"/>
    <p:sldLayoutId id="2147483675" r:id="rId5"/>
  </p:sldLayoutIdLst>
  <p:hf hdr="0" ftr="0" dt="0"/>
  <p:txStyles>
    <p:titleStyle>
      <a:lvl1pPr algn="l" defTabSz="761970" rtl="0" eaLnBrk="1" latinLnBrk="0" hangingPunct="1">
        <a:lnSpc>
          <a:spcPct val="90000"/>
        </a:lnSpc>
        <a:spcBef>
          <a:spcPct val="0"/>
        </a:spcBef>
        <a:buNone/>
        <a:defRPr sz="3667" b="1" kern="1200" cap="none" baseline="0">
          <a:solidFill>
            <a:schemeClr val="accent5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190492" indent="-190492" algn="l" defTabSz="76197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1pPr>
      <a:lvl2pPr marL="57147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data.naturalcapitalproject.org/nightly-build/invest-users-guide/html/" TargetMode="Externa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93638" y="932166"/>
            <a:ext cx="9772726" cy="1375315"/>
          </a:xfrm>
          <a:prstGeom prst="rect">
            <a:avLst/>
          </a:prstGeom>
        </p:spPr>
        <p:txBody>
          <a:bodyPr vert="horz" lIns="76200" tIns="38100" rIns="76200" bIns="381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 dirty="0">
                <a:latin typeface="Calibri" panose="020F0502020204030204" pitchFamily="34" charset="0"/>
                <a:cs typeface="Calibri" panose="020F0502020204030204" pitchFamily="34" charset="0"/>
              </a:rPr>
              <a:t>Valuing Ecosystem Services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4495800" y="2163769"/>
            <a:ext cx="1168400" cy="398488"/>
          </a:xfrm>
          <a:prstGeom prst="rect">
            <a:avLst/>
          </a:prstGeom>
          <a:noFill/>
        </p:spPr>
        <p:txBody>
          <a:bodyPr vert="horz" lIns="76200" tIns="38100" rIns="76200" bIns="3810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67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Day 7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AC3E11-77C0-7DD1-FAEA-CBF4B4D81F0D}"/>
              </a:ext>
            </a:extLst>
          </p:cNvPr>
          <p:cNvSpPr txBox="1">
            <a:spLocks/>
          </p:cNvSpPr>
          <p:nvPr/>
        </p:nvSpPr>
        <p:spPr>
          <a:xfrm>
            <a:off x="0" y="323911"/>
            <a:ext cx="10160000" cy="398488"/>
          </a:xfrm>
          <a:prstGeom prst="rect">
            <a:avLst/>
          </a:prstGeom>
          <a:noFill/>
        </p:spPr>
        <p:txBody>
          <a:bodyPr vert="horz" lIns="76200" tIns="38100" rIns="76200" bIns="3810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67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EE 508 / DS 537 – Data Science for Conservation Decisions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A0806C-982A-E90C-CA2A-F4BFA77EEB3E}"/>
              </a:ext>
            </a:extLst>
          </p:cNvPr>
          <p:cNvSpPr txBox="1"/>
          <p:nvPr/>
        </p:nvSpPr>
        <p:spPr>
          <a:xfrm>
            <a:off x="3801161" y="5004487"/>
            <a:ext cx="838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5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203C45-132E-91EC-783C-27F52D06F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352" y="2779160"/>
            <a:ext cx="3422284" cy="22253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9092D4-E070-B597-DA19-FC6CFEE4D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1809" y="2517248"/>
            <a:ext cx="3488119" cy="261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73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1579F551-AA52-1C41-A472-276FAD05246D}"/>
              </a:ext>
            </a:extLst>
          </p:cNvPr>
          <p:cNvSpPr/>
          <p:nvPr/>
        </p:nvSpPr>
        <p:spPr>
          <a:xfrm>
            <a:off x="5539965" y="3387163"/>
            <a:ext cx="4157558" cy="3226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accent2">
                    <a:lumMod val="75000"/>
                  </a:schemeClr>
                </a:solidFill>
              </a:rPr>
              <a:t>Charitable Donations?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D8EA83-FD53-1E4A-A491-4958E41030D2}"/>
              </a:ext>
            </a:extLst>
          </p:cNvPr>
          <p:cNvSpPr/>
          <p:nvPr/>
        </p:nvSpPr>
        <p:spPr>
          <a:xfrm>
            <a:off x="985998" y="1223733"/>
            <a:ext cx="3157104" cy="3226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/>
              <a:t>Direct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BB9315-70F3-154B-8C1F-6CD760AADABD}"/>
              </a:ext>
            </a:extLst>
          </p:cNvPr>
          <p:cNvSpPr/>
          <p:nvPr/>
        </p:nvSpPr>
        <p:spPr>
          <a:xfrm>
            <a:off x="4298834" y="1223733"/>
            <a:ext cx="1241131" cy="3226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/>
              <a:t>Indirect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6DF9E7-5445-1B46-8DD2-4D4AEF105C41}"/>
              </a:ext>
            </a:extLst>
          </p:cNvPr>
          <p:cNvSpPr/>
          <p:nvPr/>
        </p:nvSpPr>
        <p:spPr>
          <a:xfrm>
            <a:off x="5695698" y="1223733"/>
            <a:ext cx="1241131" cy="3226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/>
              <a:t>Option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BF0C68-778E-F549-9AA4-C9F071C8AAED}"/>
              </a:ext>
            </a:extLst>
          </p:cNvPr>
          <p:cNvSpPr/>
          <p:nvPr/>
        </p:nvSpPr>
        <p:spPr>
          <a:xfrm>
            <a:off x="7064246" y="1223733"/>
            <a:ext cx="2770132" cy="3226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33" dirty="0"/>
              <a:t>Existence, Altruism, Bequest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53FF95-EC79-F344-8409-7A6C40B92E40}"/>
              </a:ext>
            </a:extLst>
          </p:cNvPr>
          <p:cNvSpPr/>
          <p:nvPr/>
        </p:nvSpPr>
        <p:spPr>
          <a:xfrm>
            <a:off x="986000" y="1647799"/>
            <a:ext cx="1359110" cy="26734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67" dirty="0"/>
              <a:t>Consumptive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C22041-24A7-2C43-B363-1281B3490392}"/>
              </a:ext>
            </a:extLst>
          </p:cNvPr>
          <p:cNvSpPr/>
          <p:nvPr/>
        </p:nvSpPr>
        <p:spPr>
          <a:xfrm>
            <a:off x="2472526" y="1647799"/>
            <a:ext cx="1670576" cy="26734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67" dirty="0"/>
              <a:t>Non-Consumptive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FF29D4D-5274-EE42-823C-4FCCFA7D4E70}"/>
              </a:ext>
            </a:extLst>
          </p:cNvPr>
          <p:cNvSpPr/>
          <p:nvPr/>
        </p:nvSpPr>
        <p:spPr>
          <a:xfrm>
            <a:off x="2472525" y="1954246"/>
            <a:ext cx="1670578" cy="51516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67" dirty="0"/>
              <a:t>Recreation, research, education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848684F-3F6A-134E-8288-EA9C595790FB}"/>
              </a:ext>
            </a:extLst>
          </p:cNvPr>
          <p:cNvSpPr/>
          <p:nvPr/>
        </p:nvSpPr>
        <p:spPr>
          <a:xfrm>
            <a:off x="4256664" y="1630833"/>
            <a:ext cx="1359110" cy="87076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167" dirty="0"/>
              <a:t>Water regulation, climate mitigation, open space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756DFC2-5099-344E-B16B-E2FE7E190036}"/>
              </a:ext>
            </a:extLst>
          </p:cNvPr>
          <p:cNvSpPr/>
          <p:nvPr/>
        </p:nvSpPr>
        <p:spPr>
          <a:xfrm>
            <a:off x="985997" y="1954246"/>
            <a:ext cx="1359112" cy="51516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67" dirty="0"/>
              <a:t>Crops, livestock, game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BD0E06F-27D2-5346-9D59-0F000EB0E663}"/>
              </a:ext>
            </a:extLst>
          </p:cNvPr>
          <p:cNvSpPr/>
          <p:nvPr/>
        </p:nvSpPr>
        <p:spPr>
          <a:xfrm>
            <a:off x="5667382" y="1640254"/>
            <a:ext cx="1269448" cy="86134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167" dirty="0"/>
              <a:t>Future use of known and unknown benefits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F5CB3C4-B24F-AA4F-AE0B-BCE0383E17D3}"/>
              </a:ext>
            </a:extLst>
          </p:cNvPr>
          <p:cNvSpPr/>
          <p:nvPr/>
        </p:nvSpPr>
        <p:spPr>
          <a:xfrm>
            <a:off x="7064246" y="1647799"/>
            <a:ext cx="2770132" cy="85380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167" dirty="0"/>
              <a:t>Satisfaction </a:t>
            </a:r>
          </a:p>
          <a:p>
            <a:pPr algn="ctr"/>
            <a:r>
              <a:rPr lang="en-US" sz="1167" dirty="0"/>
              <a:t>- that some thing exists</a:t>
            </a:r>
          </a:p>
          <a:p>
            <a:pPr algn="ctr"/>
            <a:r>
              <a:rPr lang="en-US" sz="1167" dirty="0"/>
              <a:t>- that someone else benefits</a:t>
            </a:r>
          </a:p>
          <a:p>
            <a:pPr algn="ctr"/>
            <a:r>
              <a:rPr lang="en-US" sz="1167" dirty="0"/>
              <a:t>- to pass things on to the future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DD37B33-3EE1-1D44-A43C-543FF836015B}"/>
              </a:ext>
            </a:extLst>
          </p:cNvPr>
          <p:cNvSpPr/>
          <p:nvPr/>
        </p:nvSpPr>
        <p:spPr>
          <a:xfrm>
            <a:off x="985997" y="2742743"/>
            <a:ext cx="3157106" cy="31435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/>
              <a:t>Market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B9B8207-D5C0-AD47-BFF0-D9BC690A4417}"/>
              </a:ext>
            </a:extLst>
          </p:cNvPr>
          <p:cNvSpPr/>
          <p:nvPr/>
        </p:nvSpPr>
        <p:spPr>
          <a:xfrm>
            <a:off x="985997" y="3387164"/>
            <a:ext cx="5164282" cy="314351"/>
          </a:xfrm>
          <a:prstGeom prst="rect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0" scaled="1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/>
              <a:t>Revealed Preferences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9973321-C195-764D-8506-9AAE3BCA40A2}"/>
              </a:ext>
            </a:extLst>
          </p:cNvPr>
          <p:cNvSpPr/>
          <p:nvPr/>
        </p:nvSpPr>
        <p:spPr>
          <a:xfrm>
            <a:off x="985997" y="4011963"/>
            <a:ext cx="8744559" cy="304220"/>
          </a:xfrm>
          <a:prstGeom prst="rect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0" scaled="1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/>
              <a:t>Stated Preferences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7E542E1-55EA-C749-9EE4-657702590B8E}"/>
              </a:ext>
            </a:extLst>
          </p:cNvPr>
          <p:cNvSpPr txBox="1"/>
          <p:nvPr/>
        </p:nvSpPr>
        <p:spPr>
          <a:xfrm>
            <a:off x="985997" y="3701515"/>
            <a:ext cx="9174002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dirty="0">
                <a:solidFill>
                  <a:schemeClr val="accent2">
                    <a:lumMod val="75000"/>
                  </a:schemeClr>
                </a:solidFill>
              </a:rPr>
              <a:t>Hedonic pricing, travel cost, defensive expenditures, health expenditures / value of statistical life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A254A3F-FBD0-BD41-8524-BACA0A6D3D35}"/>
              </a:ext>
            </a:extLst>
          </p:cNvPr>
          <p:cNvSpPr txBox="1"/>
          <p:nvPr/>
        </p:nvSpPr>
        <p:spPr>
          <a:xfrm>
            <a:off x="985997" y="4316184"/>
            <a:ext cx="8744559" cy="251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dirty="0">
                <a:solidFill>
                  <a:schemeClr val="accent2">
                    <a:lumMod val="75000"/>
                  </a:schemeClr>
                </a:solidFill>
              </a:rPr>
              <a:t>Contingent valuation, choice experiments, expert opinion, participatory deliberation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C3AD9A3-7333-A543-8C32-FB5B1250E2A5}"/>
              </a:ext>
            </a:extLst>
          </p:cNvPr>
          <p:cNvSpPr txBox="1"/>
          <p:nvPr/>
        </p:nvSpPr>
        <p:spPr>
          <a:xfrm>
            <a:off x="985997" y="3078066"/>
            <a:ext cx="315710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dirty="0">
                <a:solidFill>
                  <a:schemeClr val="accent2">
                    <a:lumMod val="75000"/>
                  </a:schemeClr>
                </a:solidFill>
              </a:rPr>
              <a:t>Market prices, replacement cost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B0D2476-D125-7B4E-8C76-F94382231A26}"/>
              </a:ext>
            </a:extLst>
          </p:cNvPr>
          <p:cNvSpPr txBox="1"/>
          <p:nvPr/>
        </p:nvSpPr>
        <p:spPr>
          <a:xfrm rot="16200000">
            <a:off x="-74328" y="1446911"/>
            <a:ext cx="1323966" cy="348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7" dirty="0">
                <a:solidFill>
                  <a:schemeClr val="accent1">
                    <a:lumMod val="75000"/>
                  </a:schemeClr>
                </a:solidFill>
              </a:rPr>
              <a:t>VALUES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DF00443-AFAE-974F-BB4E-5A326513F3B0}"/>
              </a:ext>
            </a:extLst>
          </p:cNvPr>
          <p:cNvSpPr txBox="1"/>
          <p:nvPr/>
        </p:nvSpPr>
        <p:spPr>
          <a:xfrm rot="16200000">
            <a:off x="-550654" y="3433284"/>
            <a:ext cx="2276619" cy="348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7" dirty="0">
                <a:solidFill>
                  <a:schemeClr val="accent2">
                    <a:lumMod val="75000"/>
                  </a:schemeClr>
                </a:solidFill>
              </a:rPr>
              <a:t>VALUATION METHODS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7DDD209-8A95-464A-9241-C91168DFEEF9}"/>
              </a:ext>
            </a:extLst>
          </p:cNvPr>
          <p:cNvGrpSpPr/>
          <p:nvPr/>
        </p:nvGrpSpPr>
        <p:grpSpPr>
          <a:xfrm>
            <a:off x="985997" y="4828179"/>
            <a:ext cx="8744559" cy="459475"/>
            <a:chOff x="718456" y="5855592"/>
            <a:chExt cx="8068492" cy="651067"/>
          </a:xfrm>
        </p:grpSpPr>
        <p:sp>
          <p:nvSpPr>
            <p:cNvPr id="40" name="Right Triangle 39">
              <a:extLst>
                <a:ext uri="{FF2B5EF4-FFF2-40B4-BE49-F238E27FC236}">
                  <a16:creationId xmlns:a16="http://schemas.microsoft.com/office/drawing/2014/main" id="{D63B885E-7DAF-7940-AC05-CB6B333BD316}"/>
                </a:ext>
              </a:extLst>
            </p:cNvPr>
            <p:cNvSpPr/>
            <p:nvPr/>
          </p:nvSpPr>
          <p:spPr>
            <a:xfrm>
              <a:off x="718456" y="5855592"/>
              <a:ext cx="8068492" cy="651067"/>
            </a:xfrm>
            <a:prstGeom prst="rt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44E4C99-9FB8-BD44-BD33-21C2DBED1A55}"/>
                </a:ext>
              </a:extLst>
            </p:cNvPr>
            <p:cNvSpPr txBox="1"/>
            <p:nvPr/>
          </p:nvSpPr>
          <p:spPr>
            <a:xfrm>
              <a:off x="787594" y="6000304"/>
              <a:ext cx="2743203" cy="457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solidFill>
                    <a:schemeClr val="accent4">
                      <a:lumMod val="75000"/>
                    </a:schemeClr>
                  </a:solidFill>
                </a:rPr>
                <a:t>Confidence in validity</a:t>
              </a: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E0107DB8-3DA5-4849-A84E-18532A136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Goods </a:t>
            </a:r>
            <a:r>
              <a:rPr lang="en-US" dirty="0">
                <a:sym typeface="Wingdings" pitchFamily="2" charset="2"/>
              </a:rPr>
              <a:t> Types of Valuation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71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1" grpId="0" animBg="1"/>
      <p:bldP spid="35" grpId="0" animBg="1"/>
      <p:bldP spid="36" grpId="0"/>
      <p:bldP spid="38" grpId="0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B6417-3FED-B64C-A0CC-4A34FDDE8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D4ABA5-3DE9-6140-B71A-0D09050A3E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28608" indent="-428608">
              <a:buFont typeface="+mj-lt"/>
              <a:buAutoNum type="arabicPeriod"/>
            </a:pPr>
            <a:r>
              <a:rPr lang="en-US" dirty="0"/>
              <a:t>What environmental or social benefit(s) would you like to enhance with your policy solution?</a:t>
            </a:r>
          </a:p>
          <a:p>
            <a:pPr marL="428608" indent="-428608">
              <a:buFont typeface="+mj-lt"/>
              <a:buAutoNum type="arabicPeriod"/>
            </a:pPr>
            <a:r>
              <a:rPr lang="en-US" dirty="0"/>
              <a:t>How would you quantify the benefit(s)?</a:t>
            </a:r>
          </a:p>
          <a:p>
            <a:pPr marL="428608" indent="-428608">
              <a:buFont typeface="+mj-lt"/>
              <a:buAutoNum type="arabicPeriod"/>
            </a:pPr>
            <a:r>
              <a:rPr lang="en-US" dirty="0"/>
              <a:t>How would you value the benefit(s)?</a:t>
            </a:r>
          </a:p>
          <a:p>
            <a:pPr marL="428608" indent="-428608">
              <a:buFont typeface="+mj-lt"/>
              <a:buAutoNum type="arabicPeriod"/>
            </a:pPr>
            <a:endParaRPr lang="en-US" dirty="0"/>
          </a:p>
          <a:p>
            <a:pPr marL="428608" indent="-428608">
              <a:buFont typeface="+mj-lt"/>
              <a:buAutoNum type="arabicPeriod"/>
            </a:pPr>
            <a:endParaRPr lang="en-US" dirty="0"/>
          </a:p>
          <a:p>
            <a:pPr marL="428608" indent="-428608">
              <a:buFont typeface="+mj-lt"/>
              <a:buAutoNum type="arabicPeriod"/>
            </a:pPr>
            <a:r>
              <a:rPr lang="en-US" dirty="0"/>
              <a:t>What are your policy options?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56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ars.els-cdn.com/content/image/1-s2.0-S0921800908004424-gr5.jpg">
            <a:extLst>
              <a:ext uri="{FF2B5EF4-FFF2-40B4-BE49-F238E27FC236}">
                <a16:creationId xmlns:a16="http://schemas.microsoft.com/office/drawing/2014/main" id="{2E3AF08E-7448-D248-8E59-D94F2C854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881" y="1342579"/>
            <a:ext cx="4640238" cy="372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156E43-F0AD-D347-9EBD-B9DB9E746800}"/>
              </a:ext>
            </a:extLst>
          </p:cNvPr>
          <p:cNvSpPr txBox="1"/>
          <p:nvPr/>
        </p:nvSpPr>
        <p:spPr>
          <a:xfrm>
            <a:off x="1270000" y="5170749"/>
            <a:ext cx="7620000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33" dirty="0"/>
              <a:t>Fisher et al. (2009) Defining and classifying ecosystem services for decision making. </a:t>
            </a:r>
            <a:r>
              <a:rPr lang="en-US" sz="1333" i="1" dirty="0"/>
              <a:t>Ecological Economics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7C5E5E-972F-1A4B-86B4-D1B197DD7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0" y="0"/>
            <a:ext cx="7620000" cy="1239671"/>
          </a:xfrm>
        </p:spPr>
        <p:txBody>
          <a:bodyPr/>
          <a:lstStyle/>
          <a:p>
            <a:pPr algn="ctr"/>
            <a:r>
              <a:rPr lang="en-US" dirty="0"/>
              <a:t>Spatial relationships </a:t>
            </a:r>
            <a:br>
              <a:rPr lang="en-US" dirty="0"/>
            </a:br>
            <a:r>
              <a:rPr lang="en-US" sz="2333" dirty="0"/>
              <a:t>between locations of actions vs. beneficiaries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0542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3C7FFBE5-8A08-004A-8654-4DD7B9543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5515" y="2219375"/>
            <a:ext cx="7052156" cy="91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2368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689748A-9C77-6546-AD96-9462DC95AE62}"/>
              </a:ext>
            </a:extLst>
          </p:cNvPr>
          <p:cNvSpPr txBox="1"/>
          <p:nvPr/>
        </p:nvSpPr>
        <p:spPr>
          <a:xfrm>
            <a:off x="586060" y="539693"/>
            <a:ext cx="2363305" cy="4709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33" b="1" dirty="0">
                <a:solidFill>
                  <a:schemeClr val="accent6">
                    <a:lumMod val="75000"/>
                  </a:schemeClr>
                </a:solidFill>
              </a:rPr>
              <a:t>Carbon</a:t>
            </a:r>
          </a:p>
          <a:p>
            <a:pPr marL="238115" indent="-238115">
              <a:buFontTx/>
              <a:buChar char="-"/>
            </a:pPr>
            <a:r>
              <a:rPr lang="en-US" sz="1667" dirty="0"/>
              <a:t>Sequestration </a:t>
            </a:r>
            <a:br>
              <a:rPr lang="en-US" sz="1667" dirty="0"/>
            </a:br>
            <a:r>
              <a:rPr lang="en-US" sz="1667" dirty="0"/>
              <a:t>&amp; Storage</a:t>
            </a:r>
          </a:p>
          <a:p>
            <a:pPr marL="238115" indent="-238115">
              <a:buFontTx/>
              <a:buChar char="-"/>
            </a:pPr>
            <a:endParaRPr lang="en-US" sz="3000" b="1" dirty="0"/>
          </a:p>
          <a:p>
            <a:r>
              <a:rPr lang="en-US" sz="2333" b="1" dirty="0">
                <a:solidFill>
                  <a:schemeClr val="accent6">
                    <a:lumMod val="75000"/>
                  </a:schemeClr>
                </a:solidFill>
              </a:rPr>
              <a:t>Water</a:t>
            </a:r>
          </a:p>
          <a:p>
            <a:pPr marL="238115" indent="-238115">
              <a:buFontTx/>
              <a:buChar char="-"/>
            </a:pPr>
            <a:r>
              <a:rPr lang="en-US" sz="1667" dirty="0"/>
              <a:t>Purification</a:t>
            </a:r>
          </a:p>
          <a:p>
            <a:pPr marL="238115" indent="-238115">
              <a:buFontTx/>
              <a:buChar char="-"/>
            </a:pPr>
            <a:r>
              <a:rPr lang="en-US" sz="1667" dirty="0"/>
              <a:t>Dry Season Flows</a:t>
            </a:r>
          </a:p>
          <a:p>
            <a:pPr marL="238115" indent="-238115">
              <a:buFontTx/>
              <a:buChar char="-"/>
            </a:pPr>
            <a:endParaRPr lang="en-US" sz="3000" b="1" dirty="0"/>
          </a:p>
          <a:p>
            <a:r>
              <a:rPr lang="en-US" sz="2333" b="1" dirty="0">
                <a:solidFill>
                  <a:schemeClr val="accent6">
                    <a:lumMod val="75000"/>
                  </a:schemeClr>
                </a:solidFill>
              </a:rPr>
              <a:t>Biodiversity</a:t>
            </a:r>
          </a:p>
          <a:p>
            <a:pPr marL="238115" indent="-238115">
              <a:buFontTx/>
              <a:buChar char="-"/>
            </a:pPr>
            <a:r>
              <a:rPr lang="en-US" sz="1667" dirty="0"/>
              <a:t>Species Survival</a:t>
            </a:r>
          </a:p>
          <a:p>
            <a:pPr marL="238115" indent="-238115">
              <a:buFontTx/>
              <a:buChar char="-"/>
            </a:pPr>
            <a:endParaRPr lang="en-US" sz="3000" b="1" dirty="0"/>
          </a:p>
          <a:p>
            <a:r>
              <a:rPr lang="en-US" sz="2333" b="1" dirty="0">
                <a:solidFill>
                  <a:schemeClr val="accent6">
                    <a:lumMod val="75000"/>
                  </a:schemeClr>
                </a:solidFill>
              </a:rPr>
              <a:t>Scenic Appeal</a:t>
            </a:r>
          </a:p>
          <a:p>
            <a:pPr marL="238115" indent="-238115">
              <a:buFontTx/>
              <a:buChar char="-"/>
            </a:pPr>
            <a:r>
              <a:rPr lang="en-US" sz="1667" dirty="0"/>
              <a:t>Recreation</a:t>
            </a:r>
          </a:p>
          <a:p>
            <a:pPr marL="238115" indent="-238115">
              <a:buFontTx/>
              <a:buChar char="-"/>
            </a:pPr>
            <a:r>
              <a:rPr lang="en-US" sz="1667" dirty="0"/>
              <a:t>Residence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00B6EE-0C70-BB43-8079-CCC5F387397D}"/>
              </a:ext>
            </a:extLst>
          </p:cNvPr>
          <p:cNvSpPr txBox="1"/>
          <p:nvPr/>
        </p:nvSpPr>
        <p:spPr>
          <a:xfrm>
            <a:off x="2452408" y="1455491"/>
            <a:ext cx="1016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accent6">
                    <a:lumMod val="75000"/>
                  </a:schemeClr>
                </a:solidFill>
              </a:rPr>
              <a:t>Pollination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E3EB54-6367-A24C-A8C7-9E3D9F1A463D}"/>
              </a:ext>
            </a:extLst>
          </p:cNvPr>
          <p:cNvSpPr txBox="1"/>
          <p:nvPr/>
        </p:nvSpPr>
        <p:spPr>
          <a:xfrm>
            <a:off x="2700907" y="3532983"/>
            <a:ext cx="11043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accent6">
                    <a:lumMod val="75000"/>
                  </a:schemeClr>
                </a:solidFill>
              </a:rPr>
              <a:t>Flood Regulation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1081C5-BE1C-6346-8FB0-4466CBD238CD}"/>
              </a:ext>
            </a:extLst>
          </p:cNvPr>
          <p:cNvSpPr txBox="1"/>
          <p:nvPr/>
        </p:nvSpPr>
        <p:spPr>
          <a:xfrm>
            <a:off x="2297800" y="445315"/>
            <a:ext cx="110434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accent6">
                    <a:lumMod val="75000"/>
                  </a:schemeClr>
                </a:solidFill>
              </a:rPr>
              <a:t>Soil Fertility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90DD15-0FF0-0340-BF36-86131FDB868C}"/>
              </a:ext>
            </a:extLst>
          </p:cNvPr>
          <p:cNvSpPr txBox="1"/>
          <p:nvPr/>
        </p:nvSpPr>
        <p:spPr>
          <a:xfrm>
            <a:off x="2628702" y="4694869"/>
            <a:ext cx="11043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accent6">
                    <a:lumMod val="75000"/>
                  </a:schemeClr>
                </a:solidFill>
              </a:rPr>
              <a:t>Coastal Protection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78771E-3086-0E4B-AD4B-B898C4268ECC}"/>
              </a:ext>
            </a:extLst>
          </p:cNvPr>
          <p:cNvSpPr txBox="1"/>
          <p:nvPr/>
        </p:nvSpPr>
        <p:spPr>
          <a:xfrm>
            <a:off x="2877582" y="2527114"/>
            <a:ext cx="78408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accent6">
                    <a:lumMod val="75000"/>
                  </a:schemeClr>
                </a:solidFill>
              </a:rPr>
              <a:t>Food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AF6FC4-59EE-FD44-9E8E-91FEE33F2227}"/>
              </a:ext>
            </a:extLst>
          </p:cNvPr>
          <p:cNvSpPr txBox="1"/>
          <p:nvPr/>
        </p:nvSpPr>
        <p:spPr>
          <a:xfrm>
            <a:off x="4815713" y="693677"/>
            <a:ext cx="487455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85" indent="-380985">
              <a:buFont typeface="+mj-lt"/>
              <a:buAutoNum type="arabicPeriod"/>
            </a:pPr>
            <a:r>
              <a:rPr lang="en-US" sz="2000" dirty="0"/>
              <a:t>How would you measure the value (to people) of a future change in that ecosystem service? </a:t>
            </a:r>
            <a:br>
              <a:rPr lang="en-US" sz="2000" dirty="0"/>
            </a:br>
            <a:r>
              <a:rPr lang="en-US" sz="2000" dirty="0">
                <a:sym typeface="Wingdings" pitchFamily="2" charset="2"/>
              </a:rPr>
              <a:t> objective function</a:t>
            </a:r>
            <a:endParaRPr lang="en-US" sz="2000" dirty="0"/>
          </a:p>
          <a:p>
            <a:pPr marL="380985" indent="-380985">
              <a:buFont typeface="+mj-lt"/>
              <a:buAutoNum type="arabicPeriod"/>
            </a:pPr>
            <a:endParaRPr lang="en-US" sz="2000" dirty="0"/>
          </a:p>
          <a:p>
            <a:pPr marL="380985" indent="-380985">
              <a:buFont typeface="+mj-lt"/>
              <a:buAutoNum type="arabicPeriod"/>
            </a:pPr>
            <a:r>
              <a:rPr lang="en-US" sz="2000" dirty="0"/>
              <a:t>How will you predict the effect of (combinations of) location-specific actions on the ecosystem service?</a:t>
            </a:r>
            <a:br>
              <a:rPr lang="en-US" sz="2000" dirty="0"/>
            </a:br>
            <a:r>
              <a:rPr lang="en-US" sz="2000" dirty="0">
                <a:sym typeface="Wingdings" pitchFamily="2" charset="2"/>
              </a:rPr>
              <a:t> social &amp; ecological model</a:t>
            </a:r>
            <a:endParaRPr lang="en-US" sz="2000" dirty="0"/>
          </a:p>
          <a:p>
            <a:pPr marL="380985" indent="-380985">
              <a:buFont typeface="+mj-lt"/>
              <a:buAutoNum type="arabicPeriod"/>
            </a:pPr>
            <a:endParaRPr lang="en-US" sz="2000" dirty="0"/>
          </a:p>
          <a:p>
            <a:pPr marL="380985" indent="-380985">
              <a:buFont typeface="+mj-lt"/>
              <a:buAutoNum type="arabicPeriod"/>
            </a:pPr>
            <a:r>
              <a:rPr lang="en-US" sz="2000" dirty="0"/>
              <a:t>Can this approach be used to assign priorities to single actions and locations?</a:t>
            </a:r>
          </a:p>
          <a:p>
            <a:pPr marL="761970" lvl="1" indent="-380985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itchFamily="2" charset="2"/>
              </a:rPr>
              <a:t>How important are spatial dependencies?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113165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5928435-6E2A-6A44-8587-7B4FAE3FC89D}"/>
              </a:ext>
            </a:extLst>
          </p:cNvPr>
          <p:cNvSpPr/>
          <p:nvPr/>
        </p:nvSpPr>
        <p:spPr>
          <a:xfrm>
            <a:off x="1917215" y="1783754"/>
            <a:ext cx="1786327" cy="115965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Start with a simple model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1DDD806-5DF1-D14C-B6A1-4652183A971C}"/>
              </a:ext>
            </a:extLst>
          </p:cNvPr>
          <p:cNvSpPr/>
          <p:nvPr/>
        </p:nvSpPr>
        <p:spPr>
          <a:xfrm>
            <a:off x="4603614" y="1783752"/>
            <a:ext cx="2310536" cy="115965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Consider real-life complexities (e.g., interactions)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D0C93EC-435B-004A-8FA3-BEBF78275943}"/>
              </a:ext>
            </a:extLst>
          </p:cNvPr>
          <p:cNvSpPr/>
          <p:nvPr/>
        </p:nvSpPr>
        <p:spPr>
          <a:xfrm>
            <a:off x="6329552" y="3767154"/>
            <a:ext cx="1911838" cy="114952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End up with a solvable model (usually simple)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787EA8D-30A4-C743-B92E-35D076A637F5}"/>
              </a:ext>
            </a:extLst>
          </p:cNvPr>
          <p:cNvSpPr/>
          <p:nvPr/>
        </p:nvSpPr>
        <p:spPr>
          <a:xfrm>
            <a:off x="2944394" y="3766281"/>
            <a:ext cx="2437458" cy="115039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Consider constraints (data, computation, complexity)</a:t>
            </a: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638D6D11-CCD3-D042-ADE0-9693800F3B44}"/>
              </a:ext>
            </a:extLst>
          </p:cNvPr>
          <p:cNvSpPr/>
          <p:nvPr/>
        </p:nvSpPr>
        <p:spPr>
          <a:xfrm rot="16200000">
            <a:off x="3978800" y="2188695"/>
            <a:ext cx="368509" cy="349771"/>
          </a:xfrm>
          <a:prstGeom prst="down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AB1C4E0A-6340-874A-8B12-2820BB581838}"/>
              </a:ext>
            </a:extLst>
          </p:cNvPr>
          <p:cNvSpPr/>
          <p:nvPr/>
        </p:nvSpPr>
        <p:spPr>
          <a:xfrm rot="2230354">
            <a:off x="4822964" y="3220065"/>
            <a:ext cx="368509" cy="349771"/>
          </a:xfrm>
          <a:prstGeom prst="down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21B5E11E-FAA2-BA40-833E-5B2AB2BD4923}"/>
              </a:ext>
            </a:extLst>
          </p:cNvPr>
          <p:cNvSpPr/>
          <p:nvPr/>
        </p:nvSpPr>
        <p:spPr>
          <a:xfrm rot="16200000">
            <a:off x="5686821" y="4167028"/>
            <a:ext cx="368509" cy="349771"/>
          </a:xfrm>
          <a:prstGeom prst="down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631E93-0F4C-9745-B3A6-EA90E98941AB}"/>
              </a:ext>
            </a:extLst>
          </p:cNvPr>
          <p:cNvSpPr txBox="1"/>
          <p:nvPr/>
        </p:nvSpPr>
        <p:spPr>
          <a:xfrm>
            <a:off x="1530684" y="260684"/>
            <a:ext cx="7068553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33" dirty="0"/>
              <a:t>Developing a Model: Common Steps</a:t>
            </a:r>
          </a:p>
        </p:txBody>
      </p:sp>
    </p:spTree>
    <p:extLst>
      <p:ext uri="{BB962C8B-B14F-4D97-AF65-F5344CB8AC3E}">
        <p14:creationId xmlns:p14="http://schemas.microsoft.com/office/powerpoint/2010/main" val="35265795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822759-434A-A64C-8249-89C7B209F9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20" t="12500" r="21278" b="12500"/>
          <a:stretch/>
        </p:blipFill>
        <p:spPr>
          <a:xfrm>
            <a:off x="0" y="-1"/>
            <a:ext cx="10160002" cy="5715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F369E1-31D6-2747-918A-CF1A9C219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714" y="730776"/>
            <a:ext cx="1956487" cy="85235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/>
              <a:t>Carbon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D89EB0-56A6-094D-A676-6A549DD2D4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673" y="3166259"/>
            <a:ext cx="2821459" cy="2115293"/>
          </a:xfrm>
          <a:prstGeom prst="rect">
            <a:avLst/>
          </a:prstGeom>
          <a:ln w="38100">
            <a:solidFill>
              <a:schemeClr val="bg1">
                <a:lumMod val="9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88980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03279-EE6C-084B-8B08-3D06C27E1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Social Cost of Carbon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34D427-217E-A348-935C-B2CA90227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682" y="1133956"/>
            <a:ext cx="6187044" cy="40132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DEB4F0-75BB-6442-A65E-009C5DF520D8}"/>
              </a:ext>
            </a:extLst>
          </p:cNvPr>
          <p:cNvSpPr txBox="1"/>
          <p:nvPr/>
        </p:nvSpPr>
        <p:spPr>
          <a:xfrm>
            <a:off x="1" y="5115425"/>
            <a:ext cx="995389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dirty="0"/>
              <a:t>Howard &amp; Sylvan (2009) Expert Consensus on the Economics of Climate Change. Institute for Policy Integrity</a:t>
            </a:r>
            <a:endParaRPr lang="en-US" sz="1333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F7BC60-A8F5-3C41-8DCF-95BA0BF39519}"/>
              </a:ext>
            </a:extLst>
          </p:cNvPr>
          <p:cNvSpPr txBox="1"/>
          <p:nvPr/>
        </p:nvSpPr>
        <p:spPr>
          <a:xfrm>
            <a:off x="5718693" y="508042"/>
            <a:ext cx="1700066" cy="868536"/>
          </a:xfrm>
          <a:prstGeom prst="roundRec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67" dirty="0">
                <a:solidFill>
                  <a:schemeClr val="tx1"/>
                </a:solidFill>
              </a:rPr>
              <a:t>“ a maddeningly complex task” </a:t>
            </a:r>
            <a:r>
              <a:rPr lang="en-US" sz="1167" dirty="0">
                <a:solidFill>
                  <a:schemeClr val="tx1"/>
                </a:solidFill>
              </a:rPr>
              <a:t>Plumer, NYT 2018</a:t>
            </a:r>
            <a:endParaRPr lang="en-US" sz="1667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557E05-A9E7-6548-A2DB-B899D9A382C5}"/>
              </a:ext>
            </a:extLst>
          </p:cNvPr>
          <p:cNvSpPr txBox="1"/>
          <p:nvPr/>
        </p:nvSpPr>
        <p:spPr>
          <a:xfrm>
            <a:off x="7664161" y="768723"/>
            <a:ext cx="2114157" cy="4177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7" dirty="0"/>
              <a:t>Obama EPA: </a:t>
            </a:r>
            <a:br>
              <a:rPr lang="en-US" sz="2667" dirty="0"/>
            </a:br>
            <a:r>
              <a:rPr lang="en-US" sz="2667" dirty="0"/>
              <a:t>$50</a:t>
            </a:r>
          </a:p>
          <a:p>
            <a:pPr algn="ctr"/>
            <a:endParaRPr lang="en-US" sz="2667" dirty="0"/>
          </a:p>
          <a:p>
            <a:pPr algn="ctr"/>
            <a:r>
              <a:rPr lang="en-US" sz="1667" dirty="0"/>
              <a:t>Trump (1</a:t>
            </a:r>
            <a:r>
              <a:rPr lang="en-US" sz="1667" baseline="30000" dirty="0"/>
              <a:t>st</a:t>
            </a:r>
            <a:r>
              <a:rPr lang="en-US" sz="1667" dirty="0"/>
              <a:t>) EPA: </a:t>
            </a:r>
            <a:br>
              <a:rPr lang="en-US" sz="2667" dirty="0"/>
            </a:br>
            <a:r>
              <a:rPr lang="en-US" sz="2667" dirty="0"/>
              <a:t>$1-6</a:t>
            </a:r>
          </a:p>
          <a:p>
            <a:pPr algn="ctr"/>
            <a:endParaRPr lang="en-US" sz="2667" dirty="0"/>
          </a:p>
          <a:p>
            <a:pPr algn="ctr"/>
            <a:r>
              <a:rPr lang="en-US" sz="1670" dirty="0"/>
              <a:t>Biden EPA</a:t>
            </a:r>
          </a:p>
          <a:p>
            <a:pPr algn="ctr"/>
            <a:r>
              <a:rPr lang="en-US" sz="2667" dirty="0"/>
              <a:t>$204 </a:t>
            </a:r>
            <a:br>
              <a:rPr lang="en-US" sz="2667" dirty="0"/>
            </a:br>
            <a:r>
              <a:rPr lang="en-US" sz="1200" dirty="0"/>
              <a:t>(2023)</a:t>
            </a:r>
          </a:p>
          <a:p>
            <a:pPr algn="ctr"/>
            <a:endParaRPr lang="en-US" sz="2667" dirty="0"/>
          </a:p>
          <a:p>
            <a:pPr algn="ctr"/>
            <a:r>
              <a:rPr lang="en-US" sz="1670" dirty="0"/>
              <a:t>Trump (2</a:t>
            </a:r>
            <a:r>
              <a:rPr lang="en-US" sz="1670" baseline="30000" dirty="0"/>
              <a:t>nd</a:t>
            </a:r>
            <a:r>
              <a:rPr lang="en-US" sz="1670" dirty="0"/>
              <a:t>) EPA: </a:t>
            </a:r>
            <a:br>
              <a:rPr lang="en-US" sz="4000" dirty="0"/>
            </a:br>
            <a:r>
              <a:rPr lang="en-US" sz="2670" dirty="0"/>
              <a:t>$0</a:t>
            </a:r>
          </a:p>
        </p:txBody>
      </p:sp>
    </p:spTree>
    <p:extLst>
      <p:ext uri="{BB962C8B-B14F-4D97-AF65-F5344CB8AC3E}">
        <p14:creationId xmlns:p14="http://schemas.microsoft.com/office/powerpoint/2010/main" val="4074527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1607FF9-3F1E-5743-B472-F36D1FF00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85" y="1105494"/>
            <a:ext cx="2464718" cy="344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DCA1E21-C679-0945-936A-825784EA0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842" y="1291012"/>
            <a:ext cx="2512315" cy="351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ADE238C-5634-4A49-8D37-14E88F6F7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Importance of Threat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5C9EB53A-A4C7-304D-86A4-6D92F296D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492" y="1688850"/>
            <a:ext cx="2512316" cy="351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48E3CB-E99D-E84B-81AA-3A49699FF71E}"/>
              </a:ext>
            </a:extLst>
          </p:cNvPr>
          <p:cNvSpPr txBox="1"/>
          <p:nvPr/>
        </p:nvSpPr>
        <p:spPr>
          <a:xfrm>
            <a:off x="487285" y="4667856"/>
            <a:ext cx="246471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err="1"/>
              <a:t>Baccini</a:t>
            </a:r>
            <a:r>
              <a:rPr lang="en-US" sz="1500" dirty="0"/>
              <a:t> et al. (2019)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DAC19A-505F-D64E-A367-39B1200E2CED}"/>
              </a:ext>
            </a:extLst>
          </p:cNvPr>
          <p:cNvSpPr txBox="1"/>
          <p:nvPr/>
        </p:nvSpPr>
        <p:spPr>
          <a:xfrm>
            <a:off x="3823842" y="4919981"/>
            <a:ext cx="251231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Hansen et al. (2019)</a:t>
            </a:r>
          </a:p>
        </p:txBody>
      </p:sp>
    </p:spTree>
    <p:extLst>
      <p:ext uri="{BB962C8B-B14F-4D97-AF65-F5344CB8AC3E}">
        <p14:creationId xmlns:p14="http://schemas.microsoft.com/office/powerpoint/2010/main" val="39599575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5C11A-DA35-354D-9DB1-EB62C1B26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The Simple Approach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0CA8E77-98A7-D64A-A401-4EF6D6EAF0EB}"/>
              </a:ext>
            </a:extLst>
          </p:cNvPr>
          <p:cNvSpPr/>
          <p:nvPr/>
        </p:nvSpPr>
        <p:spPr>
          <a:xfrm>
            <a:off x="787039" y="1184056"/>
            <a:ext cx="1662420" cy="838198"/>
          </a:xfrm>
          <a:prstGeom prst="roundRect">
            <a:avLst>
              <a:gd name="adj" fmla="val 88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/>
              <a:t>Calculate benefit / cost ratio for each action (or unit)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93F4C5-93E4-4A45-B6E2-44E8DC2EEDD5}"/>
              </a:ext>
            </a:extLst>
          </p:cNvPr>
          <p:cNvSpPr txBox="1"/>
          <p:nvPr/>
        </p:nvSpPr>
        <p:spPr>
          <a:xfrm>
            <a:off x="4927601" y="490446"/>
            <a:ext cx="408577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(ignoring any  dependencies between actions)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47C7F47-403F-5941-A025-148ED1E201F9}"/>
              </a:ext>
            </a:extLst>
          </p:cNvPr>
          <p:cNvSpPr/>
          <p:nvPr/>
        </p:nvSpPr>
        <p:spPr>
          <a:xfrm>
            <a:off x="3902223" y="1176146"/>
            <a:ext cx="1662420" cy="847388"/>
          </a:xfrm>
          <a:prstGeom prst="roundRect">
            <a:avLst>
              <a:gd name="adj" fmla="val 88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/>
              <a:t>Sort options by benefit/cost ratio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7EDE794-912B-D643-B295-AB34846AC7E8}"/>
              </a:ext>
            </a:extLst>
          </p:cNvPr>
          <p:cNvSpPr/>
          <p:nvPr/>
        </p:nvSpPr>
        <p:spPr>
          <a:xfrm>
            <a:off x="6938578" y="1176146"/>
            <a:ext cx="1480457" cy="846108"/>
          </a:xfrm>
          <a:prstGeom prst="roundRect">
            <a:avLst>
              <a:gd name="adj" fmla="val 88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/>
              <a:t>Pick top options until budget is exhausted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3C37B219-A0F1-3F47-927C-C4E37FD37A01}"/>
              </a:ext>
            </a:extLst>
          </p:cNvPr>
          <p:cNvSpPr/>
          <p:nvPr/>
        </p:nvSpPr>
        <p:spPr>
          <a:xfrm>
            <a:off x="2996227" y="1464352"/>
            <a:ext cx="359228" cy="283029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F11B4462-121A-A542-9AB0-49D64384CFE2}"/>
              </a:ext>
            </a:extLst>
          </p:cNvPr>
          <p:cNvSpPr/>
          <p:nvPr/>
        </p:nvSpPr>
        <p:spPr>
          <a:xfrm>
            <a:off x="6111411" y="1464352"/>
            <a:ext cx="359228" cy="283029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40DA3572-8C21-254D-8B9D-95231C09B7F2}"/>
              </a:ext>
            </a:extLst>
          </p:cNvPr>
          <p:cNvGraphicFramePr>
            <a:graphicFrameLocks noGrp="1"/>
          </p:cNvGraphicFramePr>
          <p:nvPr/>
        </p:nvGraphicFramePr>
        <p:xfrm>
          <a:off x="502277" y="2488853"/>
          <a:ext cx="2221168" cy="27812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5292">
                  <a:extLst>
                    <a:ext uri="{9D8B030D-6E8A-4147-A177-3AD203B41FA5}">
                      <a16:colId xmlns:a16="http://schemas.microsoft.com/office/drawing/2014/main" val="3750533366"/>
                    </a:ext>
                  </a:extLst>
                </a:gridCol>
                <a:gridCol w="555292">
                  <a:extLst>
                    <a:ext uri="{9D8B030D-6E8A-4147-A177-3AD203B41FA5}">
                      <a16:colId xmlns:a16="http://schemas.microsoft.com/office/drawing/2014/main" val="193641003"/>
                    </a:ext>
                  </a:extLst>
                </a:gridCol>
                <a:gridCol w="555292">
                  <a:extLst>
                    <a:ext uri="{9D8B030D-6E8A-4147-A177-3AD203B41FA5}">
                      <a16:colId xmlns:a16="http://schemas.microsoft.com/office/drawing/2014/main" val="4038681195"/>
                    </a:ext>
                  </a:extLst>
                </a:gridCol>
                <a:gridCol w="555292">
                  <a:extLst>
                    <a:ext uri="{9D8B030D-6E8A-4147-A177-3AD203B41FA5}">
                      <a16:colId xmlns:a16="http://schemas.microsoft.com/office/drawing/2014/main" val="546411978"/>
                    </a:ext>
                  </a:extLst>
                </a:gridCol>
              </a:tblGrid>
              <a:tr h="30903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V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T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C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B/C</a:t>
                      </a:r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2414612414"/>
                  </a:ext>
                </a:extLst>
              </a:tr>
              <a:tr h="3090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13.5</a:t>
                      </a:r>
                    </a:p>
                  </a:txBody>
                  <a:tcPr marL="7938" marR="7938" marT="7938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3222171"/>
                  </a:ext>
                </a:extLst>
              </a:tr>
              <a:tr h="3090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6.9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5.8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</a:t>
                      </a:r>
                    </a:p>
                  </a:txBody>
                  <a:tcPr marL="7938" marR="7938" marT="7938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771613"/>
                  </a:ext>
                </a:extLst>
              </a:tr>
              <a:tr h="3090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</a:t>
                      </a:r>
                    </a:p>
                  </a:txBody>
                  <a:tcPr marL="7938" marR="7938" marT="7938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7026971"/>
                  </a:ext>
                </a:extLst>
              </a:tr>
              <a:tr h="3090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7.7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</a:t>
                      </a:r>
                    </a:p>
                  </a:txBody>
                  <a:tcPr marL="7938" marR="7938" marT="7938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8634754"/>
                  </a:ext>
                </a:extLst>
              </a:tr>
              <a:tr h="3090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</a:t>
                      </a:r>
                    </a:p>
                  </a:txBody>
                  <a:tcPr marL="7938" marR="7938" marT="7938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7521795"/>
                  </a:ext>
                </a:extLst>
              </a:tr>
              <a:tr h="3090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14.2</a:t>
                      </a:r>
                    </a:p>
                  </a:txBody>
                  <a:tcPr marL="7938" marR="7938" marT="7938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350434"/>
                  </a:ext>
                </a:extLst>
              </a:tr>
              <a:tr h="3090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</a:t>
                      </a:r>
                    </a:p>
                  </a:txBody>
                  <a:tcPr marL="7938" marR="7938" marT="7938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3836892"/>
                  </a:ext>
                </a:extLst>
              </a:tr>
              <a:tr h="3090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38" marR="7938" marT="7938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1509261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D302BB8E-BCCC-BA41-B828-9A6B2A537034}"/>
              </a:ext>
            </a:extLst>
          </p:cNvPr>
          <p:cNvGraphicFramePr>
            <a:graphicFrameLocks noGrp="1"/>
          </p:cNvGraphicFramePr>
          <p:nvPr/>
        </p:nvGraphicFramePr>
        <p:xfrm>
          <a:off x="3773736" y="2488853"/>
          <a:ext cx="1910444" cy="27812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7611">
                  <a:extLst>
                    <a:ext uri="{9D8B030D-6E8A-4147-A177-3AD203B41FA5}">
                      <a16:colId xmlns:a16="http://schemas.microsoft.com/office/drawing/2014/main" val="3750533366"/>
                    </a:ext>
                  </a:extLst>
                </a:gridCol>
                <a:gridCol w="477611">
                  <a:extLst>
                    <a:ext uri="{9D8B030D-6E8A-4147-A177-3AD203B41FA5}">
                      <a16:colId xmlns:a16="http://schemas.microsoft.com/office/drawing/2014/main" val="193641003"/>
                    </a:ext>
                  </a:extLst>
                </a:gridCol>
                <a:gridCol w="477611">
                  <a:extLst>
                    <a:ext uri="{9D8B030D-6E8A-4147-A177-3AD203B41FA5}">
                      <a16:colId xmlns:a16="http://schemas.microsoft.com/office/drawing/2014/main" val="4038681195"/>
                    </a:ext>
                  </a:extLst>
                </a:gridCol>
                <a:gridCol w="477611">
                  <a:extLst>
                    <a:ext uri="{9D8B030D-6E8A-4147-A177-3AD203B41FA5}">
                      <a16:colId xmlns:a16="http://schemas.microsoft.com/office/drawing/2014/main" val="546411978"/>
                    </a:ext>
                  </a:extLst>
                </a:gridCol>
              </a:tblGrid>
              <a:tr h="30903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V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T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C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B/C</a:t>
                      </a:r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2414612414"/>
                  </a:ext>
                </a:extLst>
              </a:tr>
              <a:tr h="3090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14.2</a:t>
                      </a:r>
                    </a:p>
                  </a:txBody>
                  <a:tcPr marL="7938" marR="7938" marT="7938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3222171"/>
                  </a:ext>
                </a:extLst>
              </a:tr>
              <a:tr h="3090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13.5</a:t>
                      </a:r>
                    </a:p>
                  </a:txBody>
                  <a:tcPr marL="7938" marR="7938" marT="7938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771613"/>
                  </a:ext>
                </a:extLst>
              </a:tr>
              <a:tr h="3090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</a:t>
                      </a:r>
                    </a:p>
                  </a:txBody>
                  <a:tcPr marL="7938" marR="7938" marT="7938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7026971"/>
                  </a:ext>
                </a:extLst>
              </a:tr>
              <a:tr h="3090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7.7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</a:t>
                      </a:r>
                    </a:p>
                  </a:txBody>
                  <a:tcPr marL="7938" marR="7938" marT="7938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8634754"/>
                  </a:ext>
                </a:extLst>
              </a:tr>
              <a:tr h="3090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6.9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5.8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</a:t>
                      </a:r>
                    </a:p>
                  </a:txBody>
                  <a:tcPr marL="7938" marR="7938" marT="7938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7521795"/>
                  </a:ext>
                </a:extLst>
              </a:tr>
              <a:tr h="3090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38" marR="7938" marT="7938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350434"/>
                  </a:ext>
                </a:extLst>
              </a:tr>
              <a:tr h="3090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</a:t>
                      </a:r>
                    </a:p>
                  </a:txBody>
                  <a:tcPr marL="7938" marR="7938" marT="7938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3836892"/>
                  </a:ext>
                </a:extLst>
              </a:tr>
              <a:tr h="3090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</a:t>
                      </a:r>
                    </a:p>
                  </a:txBody>
                  <a:tcPr marL="7938" marR="7938" marT="7938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1509261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76E61675-11F6-D348-A6DE-7C47E8D20095}"/>
              </a:ext>
            </a:extLst>
          </p:cNvPr>
          <p:cNvGraphicFramePr>
            <a:graphicFrameLocks noGrp="1"/>
          </p:cNvGraphicFramePr>
          <p:nvPr/>
        </p:nvGraphicFramePr>
        <p:xfrm>
          <a:off x="6734471" y="2488853"/>
          <a:ext cx="1910444" cy="27812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7611">
                  <a:extLst>
                    <a:ext uri="{9D8B030D-6E8A-4147-A177-3AD203B41FA5}">
                      <a16:colId xmlns:a16="http://schemas.microsoft.com/office/drawing/2014/main" val="3750533366"/>
                    </a:ext>
                  </a:extLst>
                </a:gridCol>
                <a:gridCol w="477611">
                  <a:extLst>
                    <a:ext uri="{9D8B030D-6E8A-4147-A177-3AD203B41FA5}">
                      <a16:colId xmlns:a16="http://schemas.microsoft.com/office/drawing/2014/main" val="193641003"/>
                    </a:ext>
                  </a:extLst>
                </a:gridCol>
                <a:gridCol w="477611">
                  <a:extLst>
                    <a:ext uri="{9D8B030D-6E8A-4147-A177-3AD203B41FA5}">
                      <a16:colId xmlns:a16="http://schemas.microsoft.com/office/drawing/2014/main" val="4038681195"/>
                    </a:ext>
                  </a:extLst>
                </a:gridCol>
                <a:gridCol w="477611">
                  <a:extLst>
                    <a:ext uri="{9D8B030D-6E8A-4147-A177-3AD203B41FA5}">
                      <a16:colId xmlns:a16="http://schemas.microsoft.com/office/drawing/2014/main" val="546411978"/>
                    </a:ext>
                  </a:extLst>
                </a:gridCol>
              </a:tblGrid>
              <a:tr h="30903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V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T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C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B/C</a:t>
                      </a:r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2414612414"/>
                  </a:ext>
                </a:extLst>
              </a:tr>
              <a:tr h="3090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38" marR="7938" marT="7938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</a:t>
                      </a:r>
                    </a:p>
                  </a:txBody>
                  <a:tcPr marL="7938" marR="7938" marT="7938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</a:t>
                      </a:r>
                    </a:p>
                  </a:txBody>
                  <a:tcPr marL="7938" marR="7938" marT="7938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14.2</a:t>
                      </a:r>
                    </a:p>
                  </a:txBody>
                  <a:tcPr marL="7938" marR="7938" marT="7938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3222171"/>
                  </a:ext>
                </a:extLst>
              </a:tr>
              <a:tr h="3090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938" marR="7938" marT="7938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</a:t>
                      </a:r>
                    </a:p>
                  </a:txBody>
                  <a:tcPr marL="7938" marR="7938" marT="7938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</a:t>
                      </a:r>
                    </a:p>
                  </a:txBody>
                  <a:tcPr marL="7938" marR="7938" marT="7938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13.5</a:t>
                      </a:r>
                    </a:p>
                  </a:txBody>
                  <a:tcPr marL="7938" marR="7938" marT="7938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771613"/>
                  </a:ext>
                </a:extLst>
              </a:tr>
              <a:tr h="3090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</a:t>
                      </a:r>
                    </a:p>
                  </a:txBody>
                  <a:tcPr marL="7938" marR="7938" marT="7938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</a:t>
                      </a:r>
                    </a:p>
                  </a:txBody>
                  <a:tcPr marL="7938" marR="7938" marT="7938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</a:t>
                      </a:r>
                    </a:p>
                  </a:txBody>
                  <a:tcPr marL="7938" marR="7938" marT="7938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</a:t>
                      </a:r>
                    </a:p>
                  </a:txBody>
                  <a:tcPr marL="7938" marR="7938" marT="7938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7026971"/>
                  </a:ext>
                </a:extLst>
              </a:tr>
              <a:tr h="3090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</a:t>
                      </a:r>
                    </a:p>
                  </a:txBody>
                  <a:tcPr marL="7938" marR="7938" marT="7938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7.7</a:t>
                      </a:r>
                    </a:p>
                  </a:txBody>
                  <a:tcPr marL="7938" marR="7938" marT="7938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</a:t>
                      </a:r>
                    </a:p>
                  </a:txBody>
                  <a:tcPr marL="7938" marR="7938" marT="7938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</a:t>
                      </a:r>
                    </a:p>
                  </a:txBody>
                  <a:tcPr marL="7938" marR="7938" marT="7938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8634754"/>
                  </a:ext>
                </a:extLst>
              </a:tr>
              <a:tr h="3090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6.9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5.8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</a:t>
                      </a:r>
                    </a:p>
                  </a:txBody>
                  <a:tcPr marL="7938" marR="7938" marT="7938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7521795"/>
                  </a:ext>
                </a:extLst>
              </a:tr>
              <a:tr h="3090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38" marR="7938" marT="7938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350434"/>
                  </a:ext>
                </a:extLst>
              </a:tr>
              <a:tr h="3090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</a:t>
                      </a:r>
                    </a:p>
                  </a:txBody>
                  <a:tcPr marL="7938" marR="7938" marT="7938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3836892"/>
                  </a:ext>
                </a:extLst>
              </a:tr>
              <a:tr h="3090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</a:t>
                      </a:r>
                    </a:p>
                  </a:txBody>
                  <a:tcPr marL="7938" marR="7938" marT="7938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1509261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61716227-4F06-C947-A87F-9D917ECDDBE5}"/>
              </a:ext>
            </a:extLst>
          </p:cNvPr>
          <p:cNvSpPr txBox="1"/>
          <p:nvPr/>
        </p:nvSpPr>
        <p:spPr>
          <a:xfrm>
            <a:off x="8792205" y="3477903"/>
            <a:ext cx="11616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Example:</a:t>
            </a:r>
          </a:p>
          <a:p>
            <a:r>
              <a:rPr lang="en-US" sz="1500" dirty="0"/>
              <a:t>Budget = 15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36A713-BEDA-2A4E-9EEA-90935EF76D6F}"/>
              </a:ext>
            </a:extLst>
          </p:cNvPr>
          <p:cNvSpPr txBox="1"/>
          <p:nvPr/>
        </p:nvSpPr>
        <p:spPr>
          <a:xfrm>
            <a:off x="8792205" y="4132685"/>
            <a:ext cx="13316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Spent: 13.6, Benefit: 128.6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048DD9-C2F2-7844-9D8E-A03C753F9CB2}"/>
              </a:ext>
            </a:extLst>
          </p:cNvPr>
          <p:cNvSpPr txBox="1"/>
          <p:nvPr/>
        </p:nvSpPr>
        <p:spPr>
          <a:xfrm>
            <a:off x="491980" y="2154168"/>
            <a:ext cx="17629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Value  Threat   Cost </a:t>
            </a:r>
          </a:p>
        </p:txBody>
      </p:sp>
    </p:spTree>
    <p:extLst>
      <p:ext uri="{BB962C8B-B14F-4D97-AF65-F5344CB8AC3E}">
        <p14:creationId xmlns:p14="http://schemas.microsoft.com/office/powerpoint/2010/main" val="147343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0D680B-3199-C34B-9E34-DD993266ED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Minimum Criteria</a:t>
            </a:r>
          </a:p>
          <a:p>
            <a:pPr lvl="1"/>
            <a:r>
              <a:rPr lang="en-US" dirty="0"/>
              <a:t>Do something you have never done before</a:t>
            </a:r>
          </a:p>
          <a:p>
            <a:pPr lvl="1"/>
            <a:r>
              <a:rPr lang="en-US" dirty="0"/>
              <a:t>Find out</a:t>
            </a:r>
            <a:r>
              <a:rPr lang="en-US" baseline="0" dirty="0"/>
              <a:t> something you can’t find out otherwise</a:t>
            </a:r>
          </a:p>
          <a:p>
            <a:pPr lvl="1"/>
            <a:r>
              <a:rPr lang="en-US" dirty="0"/>
              <a:t>Use some of the tools you learned in this course</a:t>
            </a:r>
          </a:p>
          <a:p>
            <a:pPr lvl="1"/>
            <a:r>
              <a:rPr lang="en-US" dirty="0"/>
              <a:t>Turn it into policy advice.</a:t>
            </a:r>
          </a:p>
          <a:p>
            <a:pPr lvl="1"/>
            <a:r>
              <a:rPr lang="en-US" baseline="0" dirty="0"/>
              <a:t>Your contribution needs to stand</a:t>
            </a:r>
            <a:r>
              <a:rPr lang="en-US" dirty="0"/>
              <a:t> on its own.</a:t>
            </a:r>
            <a:endParaRPr lang="en-US" baseline="0" dirty="0"/>
          </a:p>
          <a:p>
            <a:r>
              <a:rPr lang="en-US" dirty="0"/>
              <a:t>Potential Themes</a:t>
            </a:r>
          </a:p>
          <a:p>
            <a:pPr lvl="1"/>
            <a:r>
              <a:rPr lang="en-US" dirty="0"/>
              <a:t>Quantifying values, threat, and/or cost</a:t>
            </a:r>
          </a:p>
          <a:p>
            <a:pPr lvl="1"/>
            <a:r>
              <a:rPr lang="en-US" dirty="0"/>
              <a:t>Identify priorities for a potential intervention</a:t>
            </a:r>
          </a:p>
          <a:p>
            <a:pPr lvl="1"/>
            <a:r>
              <a:rPr lang="en-US" dirty="0"/>
              <a:t>Model the impact of a potential intervention</a:t>
            </a:r>
          </a:p>
          <a:p>
            <a:pPr lvl="1"/>
            <a:r>
              <a:rPr lang="en-US" dirty="0"/>
              <a:t>Estimating the impact of an existing intervention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495E8DD-FD45-2040-A428-19E855708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</a:t>
            </a:r>
            <a:r>
              <a:rPr lang="en-US" baseline="0" dirty="0"/>
              <a:t> Final Project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7795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E80D5DB-9CC9-7E40-9C91-C0E6F1CF24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22" r="6666" b="3846"/>
          <a:stretch/>
        </p:blipFill>
        <p:spPr>
          <a:xfrm>
            <a:off x="2159000" y="1277475"/>
            <a:ext cx="5873750" cy="41975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E3ACB1-91ED-A244-A78F-099DD5461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9958" y="158751"/>
            <a:ext cx="7403042" cy="941916"/>
          </a:xfr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667" dirty="0"/>
              <a:t>But are there really no spatial dependencies in carbon sequestration (ecological, threat, cost)?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FEDAFD-FB32-0048-84F6-1E183CC2486C}"/>
              </a:ext>
            </a:extLst>
          </p:cNvPr>
          <p:cNvSpPr txBox="1"/>
          <p:nvPr/>
        </p:nvSpPr>
        <p:spPr>
          <a:xfrm>
            <a:off x="7186084" y="2780337"/>
            <a:ext cx="1217083" cy="61293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Watch out for leakage…</a:t>
            </a:r>
          </a:p>
        </p:txBody>
      </p:sp>
    </p:spTree>
    <p:extLst>
      <p:ext uri="{BB962C8B-B14F-4D97-AF65-F5344CB8AC3E}">
        <p14:creationId xmlns:p14="http://schemas.microsoft.com/office/powerpoint/2010/main" val="53858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tp://www.landconservationnetwork.org/sites/default/files/bg-home-2-sm.jpg">
            <a:extLst>
              <a:ext uri="{FF2B5EF4-FFF2-40B4-BE49-F238E27FC236}">
                <a16:creationId xmlns:a16="http://schemas.microsoft.com/office/drawing/2014/main" id="{D8DF1796-1091-CB41-979D-8CD0DD8B3E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9" r="17066" b="1811"/>
          <a:stretch/>
        </p:blipFill>
        <p:spPr bwMode="auto">
          <a:xfrm>
            <a:off x="1" y="0"/>
            <a:ext cx="10160000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13C769-BCF2-E549-AC7C-3D7EA7DB1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993" y="389046"/>
            <a:ext cx="1798820" cy="92215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/>
              <a:t>Water</a:t>
            </a:r>
          </a:p>
        </p:txBody>
      </p:sp>
    </p:spTree>
    <p:extLst>
      <p:ext uri="{BB962C8B-B14F-4D97-AF65-F5344CB8AC3E}">
        <p14:creationId xmlns:p14="http://schemas.microsoft.com/office/powerpoint/2010/main" val="35470895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4AF68-25E1-0043-B410-13AE36BC8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dependencies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927A9E-D3BC-C74B-9E80-1673702CF1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952"/>
          <a:stretch/>
        </p:blipFill>
        <p:spPr>
          <a:xfrm>
            <a:off x="3016899" y="1569976"/>
            <a:ext cx="5961885" cy="23942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503D2D-EE87-AE43-81B6-C9A82AC7EB8C}"/>
              </a:ext>
            </a:extLst>
          </p:cNvPr>
          <p:cNvSpPr txBox="1"/>
          <p:nvPr/>
        </p:nvSpPr>
        <p:spPr>
          <a:xfrm>
            <a:off x="2080217" y="5224601"/>
            <a:ext cx="80775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err="1"/>
              <a:t>Bagstad</a:t>
            </a:r>
            <a:r>
              <a:rPr lang="en-US" sz="1100" dirty="0"/>
              <a:t> et al. (2013) Spatial dynamics of ecosystem service flows […] </a:t>
            </a:r>
            <a:r>
              <a:rPr lang="en-US" sz="1100" i="1" dirty="0"/>
              <a:t>Ecosystem Services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115A1C4-DA12-B547-9F03-619A8615F632}"/>
              </a:ext>
            </a:extLst>
          </p:cNvPr>
          <p:cNvSpPr/>
          <p:nvPr/>
        </p:nvSpPr>
        <p:spPr>
          <a:xfrm>
            <a:off x="632787" y="3657851"/>
            <a:ext cx="3241963" cy="107297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However: if we completely remove the source of the “bad”, the value of adding a sink region changes as well (its “sink function” is not needed anymore)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09EC6A0-FA2D-AA9A-8EF0-48E053F62263}"/>
              </a:ext>
            </a:extLst>
          </p:cNvPr>
          <p:cNvSpPr/>
          <p:nvPr/>
        </p:nvSpPr>
        <p:spPr>
          <a:xfrm>
            <a:off x="403762" y="1302645"/>
            <a:ext cx="1979702" cy="14252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If a source region emits a ”carrier” (e.g. a toxic pollutant) that is bad for the people in the use region…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693273B-CF39-CAA3-21D6-BD4BFC750057}"/>
              </a:ext>
            </a:extLst>
          </p:cNvPr>
          <p:cNvSpPr/>
          <p:nvPr/>
        </p:nvSpPr>
        <p:spPr>
          <a:xfrm>
            <a:off x="5963759" y="590167"/>
            <a:ext cx="3512463" cy="8720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… creating a sink region (e.g., a wetland) between the source and the use region will have benefits for people in the use region …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C09861C-3D4B-EEDE-8F32-B2B6B3767A70}"/>
              </a:ext>
            </a:extLst>
          </p:cNvPr>
          <p:cNvSpPr/>
          <p:nvPr/>
        </p:nvSpPr>
        <p:spPr>
          <a:xfrm>
            <a:off x="4640302" y="4254097"/>
            <a:ext cx="4338482" cy="6121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Therefore, the benefits of the two actions “clean up the source” and “create a new sink” are </a:t>
            </a:r>
            <a:r>
              <a:rPr lang="en-US" sz="1400" b="1" dirty="0"/>
              <a:t>not independent</a:t>
            </a:r>
            <a:r>
              <a:rPr lang="en-US" sz="1400" dirty="0"/>
              <a:t>.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00C6B4F-E4FE-E6D1-7FA4-118E256A6007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2383464" y="2015250"/>
            <a:ext cx="525991" cy="87474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1344E47-1F46-23BF-DEB3-F26E4AB938FA}"/>
              </a:ext>
            </a:extLst>
          </p:cNvPr>
          <p:cNvCxnSpPr>
            <a:cxnSpLocks/>
          </p:cNvCxnSpPr>
          <p:nvPr/>
        </p:nvCxnSpPr>
        <p:spPr>
          <a:xfrm flipV="1">
            <a:off x="3820158" y="3063834"/>
            <a:ext cx="54592" cy="623058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DBBCD90-8D7E-518E-51FC-3684A3778BF2}"/>
              </a:ext>
            </a:extLst>
          </p:cNvPr>
          <p:cNvCxnSpPr>
            <a:cxnSpLocks/>
          </p:cNvCxnSpPr>
          <p:nvPr/>
        </p:nvCxnSpPr>
        <p:spPr>
          <a:xfrm flipH="1">
            <a:off x="5696393" y="1462248"/>
            <a:ext cx="431275" cy="640476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2E7C28F-6A30-FD26-DE37-D9027EA45C2F}"/>
              </a:ext>
            </a:extLst>
          </p:cNvPr>
          <p:cNvCxnSpPr>
            <a:cxnSpLocks/>
          </p:cNvCxnSpPr>
          <p:nvPr/>
        </p:nvCxnSpPr>
        <p:spPr>
          <a:xfrm flipV="1">
            <a:off x="3820158" y="3164080"/>
            <a:ext cx="680590" cy="522812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916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9C489-7984-BF4B-ADF3-9F2987889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Combinations of actions: “brute force” approach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66F4A6D-50E3-A04B-AAA3-577595ABE07C}"/>
              </a:ext>
            </a:extLst>
          </p:cNvPr>
          <p:cNvSpPr/>
          <p:nvPr/>
        </p:nvSpPr>
        <p:spPr>
          <a:xfrm>
            <a:off x="620171" y="1558737"/>
            <a:ext cx="2616063" cy="633818"/>
          </a:xfrm>
          <a:prstGeom prst="roundRect">
            <a:avLst>
              <a:gd name="adj" fmla="val 88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/>
              <a:t>Input scenario (a combination of locations &amp; actions)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4747EF7-20E7-D543-98B4-1F6E65B4B52C}"/>
              </a:ext>
            </a:extLst>
          </p:cNvPr>
          <p:cNvSpPr/>
          <p:nvPr/>
        </p:nvSpPr>
        <p:spPr>
          <a:xfrm>
            <a:off x="4526990" y="1558737"/>
            <a:ext cx="1861041" cy="633818"/>
          </a:xfrm>
          <a:prstGeom prst="roundRect">
            <a:avLst>
              <a:gd name="adj" fmla="val 88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/>
              <a:t>Model response of ecological system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AABAAEC-8945-5746-B04D-8F059B9A0335}"/>
              </a:ext>
            </a:extLst>
          </p:cNvPr>
          <p:cNvSpPr/>
          <p:nvPr/>
        </p:nvSpPr>
        <p:spPr>
          <a:xfrm>
            <a:off x="7678787" y="1558737"/>
            <a:ext cx="1861042" cy="633818"/>
          </a:xfrm>
          <a:prstGeom prst="roundRect">
            <a:avLst>
              <a:gd name="adj" fmla="val 88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/>
              <a:t>Measure change in objective function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7A064A85-6713-BA49-A0A7-9BDB6549CAF3}"/>
              </a:ext>
            </a:extLst>
          </p:cNvPr>
          <p:cNvSpPr/>
          <p:nvPr/>
        </p:nvSpPr>
        <p:spPr>
          <a:xfrm>
            <a:off x="6853795" y="1734132"/>
            <a:ext cx="359228" cy="283029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8760E1-4A9F-7246-99A5-A2F4E2016A16}"/>
              </a:ext>
            </a:extLst>
          </p:cNvPr>
          <p:cNvSpPr txBox="1"/>
          <p:nvPr/>
        </p:nvSpPr>
        <p:spPr>
          <a:xfrm>
            <a:off x="306161" y="904853"/>
            <a:ext cx="947088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(allowing for dependencies between the costs or benefits of actions)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E5084B10-26E2-F440-93C1-EC766E16F195}"/>
              </a:ext>
            </a:extLst>
          </p:cNvPr>
          <p:cNvSpPr/>
          <p:nvPr/>
        </p:nvSpPr>
        <p:spPr>
          <a:xfrm>
            <a:off x="3701998" y="1734132"/>
            <a:ext cx="359228" cy="283029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DEA734-BFC4-5847-86FB-571344252663}"/>
              </a:ext>
            </a:extLst>
          </p:cNvPr>
          <p:cNvSpPr txBox="1"/>
          <p:nvPr/>
        </p:nvSpPr>
        <p:spPr>
          <a:xfrm>
            <a:off x="4570118" y="2375689"/>
            <a:ext cx="1817913" cy="1441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500" dirty="0"/>
              <a:t>CO</a:t>
            </a:r>
            <a:r>
              <a:rPr lang="en-US" sz="1500" baseline="-25000" dirty="0"/>
              <a:t>2</a:t>
            </a:r>
            <a:r>
              <a:rPr lang="en-US" sz="1500" dirty="0"/>
              <a:t> Sequestration</a:t>
            </a:r>
          </a:p>
          <a:p>
            <a:pPr algn="ctr">
              <a:lnSpc>
                <a:spcPct val="150000"/>
              </a:lnSpc>
            </a:pPr>
            <a:r>
              <a:rPr lang="en-US" sz="1500" dirty="0"/>
              <a:t>Hydrological Flows</a:t>
            </a:r>
          </a:p>
          <a:p>
            <a:pPr algn="ctr">
              <a:lnSpc>
                <a:spcPct val="150000"/>
              </a:lnSpc>
            </a:pPr>
            <a:r>
              <a:rPr lang="en-US" sz="1500" dirty="0"/>
              <a:t>Species Persistence</a:t>
            </a:r>
          </a:p>
          <a:p>
            <a:pPr algn="ctr">
              <a:lnSpc>
                <a:spcPct val="150000"/>
              </a:lnSpc>
            </a:pPr>
            <a:r>
              <a:rPr lang="en-US" sz="1500" dirty="0" err="1"/>
              <a:t>Viewshed</a:t>
            </a:r>
            <a:r>
              <a:rPr lang="en-US" sz="1500" dirty="0"/>
              <a:t> Modeling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EFB8CA9-886A-904D-A63B-EEEC225F2E59}"/>
              </a:ext>
            </a:extLst>
          </p:cNvPr>
          <p:cNvCxnSpPr>
            <a:cxnSpLocks/>
            <a:endCxn id="21" idx="0"/>
          </p:cNvCxnSpPr>
          <p:nvPr/>
        </p:nvCxnSpPr>
        <p:spPr>
          <a:xfrm flipH="1">
            <a:off x="1964145" y="2372312"/>
            <a:ext cx="5442" cy="1044796"/>
          </a:xfrm>
          <a:prstGeom prst="straightConnector1">
            <a:avLst/>
          </a:prstGeom>
          <a:ln w="28575">
            <a:headEnd type="none" w="lg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F490F3F-DC36-0F43-8E99-15DF1FE7061F}"/>
              </a:ext>
            </a:extLst>
          </p:cNvPr>
          <p:cNvCxnSpPr>
            <a:cxnSpLocks/>
            <a:endCxn id="22" idx="0"/>
          </p:cNvCxnSpPr>
          <p:nvPr/>
        </p:nvCxnSpPr>
        <p:spPr>
          <a:xfrm flipH="1">
            <a:off x="8609308" y="2372312"/>
            <a:ext cx="7256" cy="1044795"/>
          </a:xfrm>
          <a:prstGeom prst="straightConnector1">
            <a:avLst/>
          </a:prstGeom>
          <a:ln w="28575">
            <a:headEnd type="none" w="lg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F5F1781-796F-BE46-A41A-FE3EA884AB9E}"/>
              </a:ext>
            </a:extLst>
          </p:cNvPr>
          <p:cNvSpPr txBox="1"/>
          <p:nvPr/>
        </p:nvSpPr>
        <p:spPr>
          <a:xfrm>
            <a:off x="1512388" y="3417108"/>
            <a:ext cx="903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Cost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D3C8B6-C208-0440-B4F8-D446B214C041}"/>
              </a:ext>
            </a:extLst>
          </p:cNvPr>
          <p:cNvSpPr txBox="1"/>
          <p:nvPr/>
        </p:nvSpPr>
        <p:spPr>
          <a:xfrm>
            <a:off x="8092236" y="3417107"/>
            <a:ext cx="1034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Benefit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55500A7-2D38-C746-A9C1-3BB4E0D1589A}"/>
                  </a:ext>
                </a:extLst>
              </p:cNvPr>
              <p:cNvSpPr txBox="1"/>
              <p:nvPr/>
            </p:nvSpPr>
            <p:spPr>
              <a:xfrm>
                <a:off x="620171" y="4972113"/>
                <a:ext cx="2019300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dirty="0"/>
                  <a:t>n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5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5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sSub>
                          <m:sSubPr>
                            <m:ctrlPr>
                              <a:rPr lang="en-US" sz="15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5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1500" i="1">
                                <a:latin typeface="Cambria Math" panose="02040503050406030204" pitchFamily="18" charset="0"/>
                              </a:rPr>
                              <m:t>𝐿𝑜𝑐𝑎𝑡𝑖𝑜𝑛𝑠</m:t>
                            </m:r>
                          </m:sub>
                        </m:sSub>
                        <m:r>
                          <a:rPr lang="en-US" sz="1500" i="1">
                            <a:latin typeface="Cambria Math" panose="02040503050406030204" pitchFamily="18" charset="0"/>
                          </a:rPr>
                          <m:t>∗</m:t>
                        </m:r>
                        <m:sSub>
                          <m:sSubPr>
                            <m:ctrlPr>
                              <a:rPr lang="en-US" sz="15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5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1500" i="1">
                                <a:latin typeface="Cambria Math" panose="02040503050406030204" pitchFamily="18" charset="0"/>
                              </a:rPr>
                              <m:t>𝐴𝑐𝑡𝑖𝑜𝑛𝑠</m:t>
                            </m:r>
                          </m:sub>
                        </m:sSub>
                      </m:sup>
                    </m:sSup>
                  </m:oMath>
                </a14:m>
                <a:endParaRPr lang="en-US" sz="15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55500A7-2D38-C746-A9C1-3BB4E0D158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171" y="4972113"/>
                <a:ext cx="2019300" cy="323165"/>
              </a:xfrm>
              <a:prstGeom prst="rect">
                <a:avLst/>
              </a:prstGeom>
              <a:blipFill>
                <a:blip r:embed="rId2"/>
                <a:stretch>
                  <a:fillRect l="-1250" t="-3704" b="-18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45DC7A32-E597-934A-9160-1535A3FDD759}"/>
              </a:ext>
            </a:extLst>
          </p:cNvPr>
          <p:cNvSpPr/>
          <p:nvPr/>
        </p:nvSpPr>
        <p:spPr>
          <a:xfrm>
            <a:off x="620171" y="4120703"/>
            <a:ext cx="4187689" cy="682397"/>
          </a:xfrm>
          <a:prstGeom prst="roundRect">
            <a:avLst>
              <a:gd name="adj" fmla="val 88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/>
              <a:t>Repeat for all possible combinations</a:t>
            </a:r>
            <a:br>
              <a:rPr lang="en-US" sz="1500" dirty="0"/>
            </a:br>
            <a:r>
              <a:rPr lang="en-US" sz="1500" dirty="0"/>
              <a:t>of locations and actions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F072B025-442F-4A4D-8C14-D598C5AE8C66}"/>
              </a:ext>
            </a:extLst>
          </p:cNvPr>
          <p:cNvSpPr/>
          <p:nvPr/>
        </p:nvSpPr>
        <p:spPr>
          <a:xfrm>
            <a:off x="5613402" y="4120703"/>
            <a:ext cx="3926427" cy="682397"/>
          </a:xfrm>
          <a:prstGeom prst="roundRect">
            <a:avLst>
              <a:gd name="adj" fmla="val 88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/>
              <a:t>Pick the solution with the highest</a:t>
            </a:r>
            <a:br>
              <a:rPr lang="en-US" sz="1500" dirty="0"/>
            </a:br>
            <a:r>
              <a:rPr lang="en-US" sz="1500" dirty="0"/>
              <a:t>benefit for the given budget</a:t>
            </a:r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id="{3FF510C3-09D1-CC4A-A75D-DCE6B142919A}"/>
              </a:ext>
            </a:extLst>
          </p:cNvPr>
          <p:cNvSpPr/>
          <p:nvPr/>
        </p:nvSpPr>
        <p:spPr>
          <a:xfrm>
            <a:off x="5031017" y="4320387"/>
            <a:ext cx="359228" cy="283029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0959A20-A0CE-AF44-AE55-1727A60CAC1E}"/>
              </a:ext>
            </a:extLst>
          </p:cNvPr>
          <p:cNvSpPr txBox="1"/>
          <p:nvPr/>
        </p:nvSpPr>
        <p:spPr>
          <a:xfrm>
            <a:off x="2872743" y="4983085"/>
            <a:ext cx="480604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10 locations, 5 actions </a:t>
            </a:r>
            <a:r>
              <a:rPr lang="en-US" sz="1500" dirty="0">
                <a:sym typeface="Wingdings" pitchFamily="2" charset="2"/>
              </a:rPr>
              <a:t> 1,125,899,906,842,620 scenarios</a:t>
            </a:r>
            <a:endParaRPr lang="en-US" sz="15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54EF50F-CE40-4D42-803E-7D2B36BFE5E9}"/>
              </a:ext>
            </a:extLst>
          </p:cNvPr>
          <p:cNvSpPr txBox="1"/>
          <p:nvPr/>
        </p:nvSpPr>
        <p:spPr>
          <a:xfrm>
            <a:off x="7837515" y="4939807"/>
            <a:ext cx="1424937" cy="451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67" dirty="0"/>
              <a:t>(if actions are not</a:t>
            </a:r>
          </a:p>
          <a:p>
            <a:pPr algn="r"/>
            <a:r>
              <a:rPr lang="en-US" sz="1167" dirty="0"/>
              <a:t>mutually exclusive)</a:t>
            </a:r>
          </a:p>
        </p:txBody>
      </p:sp>
    </p:spTree>
    <p:extLst>
      <p:ext uri="{BB962C8B-B14F-4D97-AF65-F5344CB8AC3E}">
        <p14:creationId xmlns:p14="http://schemas.microsoft.com/office/powerpoint/2010/main" val="154939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1" grpId="0" animBg="1"/>
      <p:bldP spid="12" grpId="0"/>
      <p:bldP spid="21" grpId="0"/>
      <p:bldP spid="22" grpId="0"/>
      <p:bldP spid="23" grpId="0"/>
      <p:bldP spid="24" grpId="0" animBg="1"/>
      <p:bldP spid="25" grpId="0" animBg="1"/>
      <p:bldP spid="32" grpId="0" animBg="1"/>
      <p:bldP spid="33" grpId="0"/>
      <p:bldP spid="3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ocking Hills hiking">
            <a:extLst>
              <a:ext uri="{FF2B5EF4-FFF2-40B4-BE49-F238E27FC236}">
                <a16:creationId xmlns:a16="http://schemas.microsoft.com/office/drawing/2014/main" id="{F2A8EB23-DB61-3F45-A94E-A4BBFBACA9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" t="992" r="12744"/>
          <a:stretch/>
        </p:blipFill>
        <p:spPr bwMode="auto">
          <a:xfrm>
            <a:off x="0" y="0"/>
            <a:ext cx="10160000" cy="571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7E274B-BB6C-5C4E-A43E-BC7F595CE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658" y="358589"/>
            <a:ext cx="2614706" cy="87880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/>
              <a:t>Recreation</a:t>
            </a:r>
          </a:p>
        </p:txBody>
      </p:sp>
    </p:spTree>
    <p:extLst>
      <p:ext uri="{BB962C8B-B14F-4D97-AF65-F5344CB8AC3E}">
        <p14:creationId xmlns:p14="http://schemas.microsoft.com/office/powerpoint/2010/main" val="12342068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cbabuilder.co.uk/Pictures/TCM.png">
            <a:extLst>
              <a:ext uri="{FF2B5EF4-FFF2-40B4-BE49-F238E27FC236}">
                <a16:creationId xmlns:a16="http://schemas.microsoft.com/office/drawing/2014/main" id="{84497A8D-4042-3B4B-A379-5CF3854CD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568" y="1181335"/>
            <a:ext cx="3468536" cy="192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www.ubs.com/ch/en/private/mortgages/information/magazine/2016/how-to-correctly-value-your-house/_jcr_content/mainpar/gridcontrol/col1/textimage/image.680.med.1114765659.img/immobilienschatzung-28-03-16.jpg">
            <a:extLst>
              <a:ext uri="{FF2B5EF4-FFF2-40B4-BE49-F238E27FC236}">
                <a16:creationId xmlns:a16="http://schemas.microsoft.com/office/drawing/2014/main" id="{969209D6-0022-6249-B94D-EEC23A633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296" y="3333610"/>
            <a:ext cx="2377440" cy="178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36B67-3666-E89C-7038-D22BE2F81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633" y="1288869"/>
            <a:ext cx="4740367" cy="4005941"/>
          </a:xfrm>
        </p:spPr>
        <p:txBody>
          <a:bodyPr/>
          <a:lstStyle/>
          <a:p>
            <a:r>
              <a:rPr lang="en-US" dirty="0"/>
              <a:t>Travel cost method</a:t>
            </a:r>
          </a:p>
          <a:p>
            <a:pPr lvl="1"/>
            <a:r>
              <a:rPr lang="en-US" dirty="0"/>
              <a:t>Estimates the willingness to pay per visit from the observed frequencies of visitation from individuals with different travel costs.</a:t>
            </a:r>
          </a:p>
          <a:p>
            <a:pPr lvl="1"/>
            <a:endParaRPr lang="en-US" dirty="0"/>
          </a:p>
          <a:p>
            <a:r>
              <a:rPr lang="en-US" dirty="0"/>
              <a:t>Hedonic valuation</a:t>
            </a:r>
          </a:p>
          <a:p>
            <a:pPr lvl="1"/>
            <a:r>
              <a:rPr lang="en-US" dirty="0"/>
              <a:t>Estimates the effect of environmental attributes on the sales prices of properties.</a:t>
            </a:r>
          </a:p>
          <a:p>
            <a:pPr lvl="1"/>
            <a:r>
              <a:rPr lang="en-US" dirty="0"/>
              <a:t>Allows for the estimation of very localized effects.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747BB-12B0-303E-8A1A-C47DDEBC3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Valuation of amenities (recreation &amp; other)</a:t>
            </a:r>
          </a:p>
        </p:txBody>
      </p:sp>
    </p:spTree>
    <p:extLst>
      <p:ext uri="{BB962C8B-B14F-4D97-AF65-F5344CB8AC3E}">
        <p14:creationId xmlns:p14="http://schemas.microsoft.com/office/powerpoint/2010/main" val="12650222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Related image">
            <a:extLst>
              <a:ext uri="{FF2B5EF4-FFF2-40B4-BE49-F238E27FC236}">
                <a16:creationId xmlns:a16="http://schemas.microsoft.com/office/drawing/2014/main" id="{CDB9CD4F-BCA6-BB4C-899B-46B9DA818F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" r="800" b="12770"/>
          <a:stretch/>
        </p:blipFill>
        <p:spPr bwMode="auto">
          <a:xfrm>
            <a:off x="0" y="1"/>
            <a:ext cx="10160000" cy="585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99704B-6143-0942-95CA-FDF6C3A94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2471" y="298824"/>
            <a:ext cx="2794000" cy="89374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/>
              <a:t>Biodiversity</a:t>
            </a:r>
          </a:p>
        </p:txBody>
      </p:sp>
    </p:spTree>
    <p:extLst>
      <p:ext uri="{BB962C8B-B14F-4D97-AF65-F5344CB8AC3E}">
        <p14:creationId xmlns:p14="http://schemas.microsoft.com/office/powerpoint/2010/main" val="4847745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5F6533-FBB1-EA45-B74A-37898ED749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767" y="1080734"/>
            <a:ext cx="7024162" cy="41815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2F845F-B4A3-ED41-81FA-B3A3FF4256A9}"/>
              </a:ext>
            </a:extLst>
          </p:cNvPr>
          <p:cNvSpPr txBox="1"/>
          <p:nvPr/>
        </p:nvSpPr>
        <p:spPr>
          <a:xfrm>
            <a:off x="8232792" y="4609474"/>
            <a:ext cx="1721104" cy="70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33" dirty="0"/>
              <a:t>Pereira et al. (2013) Essential Biodiversity Variables. </a:t>
            </a:r>
            <a:r>
              <a:rPr lang="en-US" sz="1333" i="1" dirty="0"/>
              <a:t>Science</a:t>
            </a:r>
            <a:r>
              <a:rPr lang="en-US" sz="1333" dirty="0"/>
              <a:t>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4D53E9B-DD7C-CD4E-B546-A25AB82E4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scientists value might be opaque to others</a:t>
            </a:r>
          </a:p>
        </p:txBody>
      </p:sp>
    </p:spTree>
    <p:extLst>
      <p:ext uri="{BB962C8B-B14F-4D97-AF65-F5344CB8AC3E}">
        <p14:creationId xmlns:p14="http://schemas.microsoft.com/office/powerpoint/2010/main" val="34850343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E7558BC-FBC8-7442-9D7A-3441CCAF18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09" t="-629" r="53296" b="50070"/>
          <a:stretch/>
        </p:blipFill>
        <p:spPr>
          <a:xfrm>
            <a:off x="6624992" y="2386383"/>
            <a:ext cx="1979083" cy="14243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C0D82C-991A-5143-A54E-608893D16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Scaling problems in valuation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61FD82-A8A7-BB4A-B374-B7825B0928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65" y="1319370"/>
            <a:ext cx="3921349" cy="2346381"/>
          </a:xfrm>
          <a:prstGeom prst="rect">
            <a:avLst/>
          </a:prstGeom>
        </p:spPr>
      </p:pic>
      <p:pic>
        <p:nvPicPr>
          <p:cNvPr id="3074" name="Picture 2" descr="Image result for species">
            <a:extLst>
              <a:ext uri="{FF2B5EF4-FFF2-40B4-BE49-F238E27FC236}">
                <a16:creationId xmlns:a16="http://schemas.microsoft.com/office/drawing/2014/main" id="{4A7842C2-7687-DE4B-ACF7-1AF2341F1B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5" r="26679"/>
          <a:stretch/>
        </p:blipFill>
        <p:spPr bwMode="auto">
          <a:xfrm>
            <a:off x="6180491" y="1322548"/>
            <a:ext cx="889000" cy="91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wildlife population">
            <a:extLst>
              <a:ext uri="{FF2B5EF4-FFF2-40B4-BE49-F238E27FC236}">
                <a16:creationId xmlns:a16="http://schemas.microsoft.com/office/drawing/2014/main" id="{93D5CE9D-33F5-394A-9E15-64023AE78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712" y="1319370"/>
            <a:ext cx="1630180" cy="91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FC3E3A-E3A7-2348-A7A6-F389BB6873CB}"/>
              </a:ext>
            </a:extLst>
          </p:cNvPr>
          <p:cNvSpPr txBox="1"/>
          <p:nvPr/>
        </p:nvSpPr>
        <p:spPr>
          <a:xfrm>
            <a:off x="336732" y="3922675"/>
            <a:ext cx="36203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Respondents might not be willing to pay for an action if they believe that action should be taken at a different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5082D2-7C43-1E4A-BB67-4F0C83CBEE8C}"/>
              </a:ext>
            </a:extLst>
          </p:cNvPr>
          <p:cNvSpPr txBox="1"/>
          <p:nvPr/>
        </p:nvSpPr>
        <p:spPr>
          <a:xfrm>
            <a:off x="5576896" y="3922675"/>
            <a:ext cx="40752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Respondents’ willingness to pay to protect one species in one location vs. all species in all locations is surprisingly similar</a:t>
            </a:r>
          </a:p>
        </p:txBody>
      </p:sp>
    </p:spTree>
    <p:extLst>
      <p:ext uri="{BB962C8B-B14F-4D97-AF65-F5344CB8AC3E}">
        <p14:creationId xmlns:p14="http://schemas.microsoft.com/office/powerpoint/2010/main" val="24314554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1F700-ECFA-AD49-92C0-C4BD55DE5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1" y="1"/>
            <a:ext cx="7619999" cy="606505"/>
          </a:xfrm>
        </p:spPr>
        <p:txBody>
          <a:bodyPr>
            <a:normAutofit/>
          </a:bodyPr>
          <a:lstStyle/>
          <a:p>
            <a:pPr algn="ctr"/>
            <a:r>
              <a:rPr lang="en-US" sz="3000" dirty="0"/>
              <a:t>Flagship species = threatened by extinction?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718A1D-ECD1-B846-8D41-BA435AC34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368" y="656167"/>
            <a:ext cx="7198799" cy="506289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D1DA0C2-C989-774C-90F8-AC37D04B7650}"/>
              </a:ext>
            </a:extLst>
          </p:cNvPr>
          <p:cNvSpPr/>
          <p:nvPr/>
        </p:nvSpPr>
        <p:spPr>
          <a:xfrm>
            <a:off x="2604747" y="4465023"/>
            <a:ext cx="265565" cy="271740"/>
          </a:xfrm>
          <a:prstGeom prst="ellipse">
            <a:avLst/>
          </a:prstGeom>
          <a:solidFill>
            <a:srgbClr val="F587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67" b="1" dirty="0"/>
              <a:t>EN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206F045-73A6-2341-B0A7-9C5D4D6BB624}"/>
              </a:ext>
            </a:extLst>
          </p:cNvPr>
          <p:cNvSpPr/>
          <p:nvPr/>
        </p:nvSpPr>
        <p:spPr>
          <a:xfrm>
            <a:off x="1458368" y="607636"/>
            <a:ext cx="227073" cy="2270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500" b="1" dirty="0"/>
              <a:t>2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CA568AE-C0B9-F747-AAF1-82A31CD17711}"/>
              </a:ext>
            </a:extLst>
          </p:cNvPr>
          <p:cNvSpPr/>
          <p:nvPr/>
        </p:nvSpPr>
        <p:spPr>
          <a:xfrm>
            <a:off x="2923129" y="618932"/>
            <a:ext cx="227073" cy="2270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500" b="1" dirty="0"/>
              <a:t>4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6BB96EA-355D-464E-B696-DCAF523C51FC}"/>
              </a:ext>
            </a:extLst>
          </p:cNvPr>
          <p:cNvSpPr/>
          <p:nvPr/>
        </p:nvSpPr>
        <p:spPr>
          <a:xfrm>
            <a:off x="4049203" y="960204"/>
            <a:ext cx="265565" cy="27174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67" b="1" dirty="0"/>
              <a:t>CR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9D44FE5-79C4-A24B-A658-5223CB0DF4B0}"/>
              </a:ext>
            </a:extLst>
          </p:cNvPr>
          <p:cNvSpPr/>
          <p:nvPr/>
        </p:nvSpPr>
        <p:spPr>
          <a:xfrm>
            <a:off x="8459132" y="3554053"/>
            <a:ext cx="265565" cy="271740"/>
          </a:xfrm>
          <a:prstGeom prst="ellipse">
            <a:avLst/>
          </a:prstGeom>
          <a:solidFill>
            <a:srgbClr val="ECC85C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67" b="1" dirty="0"/>
              <a:t>VU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9C3C39A-FAFB-B94F-B115-5EB85FB5FB79}"/>
              </a:ext>
            </a:extLst>
          </p:cNvPr>
          <p:cNvSpPr/>
          <p:nvPr/>
        </p:nvSpPr>
        <p:spPr>
          <a:xfrm>
            <a:off x="4049203" y="598358"/>
            <a:ext cx="265565" cy="27174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67" b="1" dirty="0"/>
              <a:t>LC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AD42887-94B8-194C-8389-F731899E9A81}"/>
              </a:ext>
            </a:extLst>
          </p:cNvPr>
          <p:cNvSpPr/>
          <p:nvPr/>
        </p:nvSpPr>
        <p:spPr>
          <a:xfrm>
            <a:off x="5490777" y="581711"/>
            <a:ext cx="265565" cy="271740"/>
          </a:xfrm>
          <a:prstGeom prst="ellipse">
            <a:avLst/>
          </a:prstGeom>
          <a:solidFill>
            <a:srgbClr val="ECC85C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67" b="1" dirty="0"/>
              <a:t>VU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231935C-8AF1-094B-AEAE-1FEED1E67407}"/>
              </a:ext>
            </a:extLst>
          </p:cNvPr>
          <p:cNvSpPr/>
          <p:nvPr/>
        </p:nvSpPr>
        <p:spPr>
          <a:xfrm>
            <a:off x="2582864" y="592754"/>
            <a:ext cx="265565" cy="271740"/>
          </a:xfrm>
          <a:prstGeom prst="ellipse">
            <a:avLst/>
          </a:prstGeom>
          <a:solidFill>
            <a:srgbClr val="ECC85C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67" b="1" dirty="0"/>
              <a:t>VU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23DFC6D-A520-4A46-80BB-C69DE9626D0C}"/>
              </a:ext>
            </a:extLst>
          </p:cNvPr>
          <p:cNvSpPr/>
          <p:nvPr/>
        </p:nvSpPr>
        <p:spPr>
          <a:xfrm>
            <a:off x="6957115" y="598358"/>
            <a:ext cx="265565" cy="27174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67" b="1" dirty="0"/>
              <a:t>LC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22D5A69-6304-E849-B130-12762A36903F}"/>
              </a:ext>
            </a:extLst>
          </p:cNvPr>
          <p:cNvSpPr/>
          <p:nvPr/>
        </p:nvSpPr>
        <p:spPr>
          <a:xfrm>
            <a:off x="8442955" y="598358"/>
            <a:ext cx="265565" cy="271740"/>
          </a:xfrm>
          <a:prstGeom prst="ellipse">
            <a:avLst/>
          </a:prstGeom>
          <a:solidFill>
            <a:srgbClr val="ECC85C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67" b="1" dirty="0"/>
              <a:t>VU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02AF374-4BD2-AF4D-B70E-626F4387220A}"/>
              </a:ext>
            </a:extLst>
          </p:cNvPr>
          <p:cNvSpPr/>
          <p:nvPr/>
        </p:nvSpPr>
        <p:spPr>
          <a:xfrm>
            <a:off x="4095665" y="1901252"/>
            <a:ext cx="265565" cy="271740"/>
          </a:xfrm>
          <a:prstGeom prst="ellipse">
            <a:avLst/>
          </a:prstGeom>
          <a:solidFill>
            <a:srgbClr val="F587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67" b="1" dirty="0"/>
              <a:t>EN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6944FC4-1A0D-8646-BD42-124E68F225F6}"/>
              </a:ext>
            </a:extLst>
          </p:cNvPr>
          <p:cNvSpPr/>
          <p:nvPr/>
        </p:nvSpPr>
        <p:spPr>
          <a:xfrm>
            <a:off x="5486731" y="1901252"/>
            <a:ext cx="265565" cy="271740"/>
          </a:xfrm>
          <a:prstGeom prst="ellipse">
            <a:avLst/>
          </a:prstGeom>
          <a:solidFill>
            <a:srgbClr val="F587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67" b="1" dirty="0"/>
              <a:t>EN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FCA2E49-B145-5445-8EB8-8BC2DFCB0CDE}"/>
              </a:ext>
            </a:extLst>
          </p:cNvPr>
          <p:cNvSpPr/>
          <p:nvPr/>
        </p:nvSpPr>
        <p:spPr>
          <a:xfrm>
            <a:off x="6957115" y="1887741"/>
            <a:ext cx="265565" cy="271740"/>
          </a:xfrm>
          <a:prstGeom prst="ellipse">
            <a:avLst/>
          </a:prstGeom>
          <a:solidFill>
            <a:srgbClr val="ECC85C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67" b="1" dirty="0"/>
              <a:t>VU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913B228-21C2-C544-B8C8-666B66820670}"/>
              </a:ext>
            </a:extLst>
          </p:cNvPr>
          <p:cNvSpPr/>
          <p:nvPr/>
        </p:nvSpPr>
        <p:spPr>
          <a:xfrm>
            <a:off x="8446358" y="1874230"/>
            <a:ext cx="265565" cy="271740"/>
          </a:xfrm>
          <a:prstGeom prst="ellipse">
            <a:avLst/>
          </a:prstGeom>
          <a:solidFill>
            <a:srgbClr val="B5C732"/>
          </a:solidFill>
          <a:ln>
            <a:solidFill>
              <a:srgbClr val="7582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67" b="1" dirty="0"/>
              <a:t>NT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DE462BC-5716-F248-A988-7414D02290CD}"/>
              </a:ext>
            </a:extLst>
          </p:cNvPr>
          <p:cNvSpPr/>
          <p:nvPr/>
        </p:nvSpPr>
        <p:spPr>
          <a:xfrm>
            <a:off x="2620078" y="3175401"/>
            <a:ext cx="265565" cy="271740"/>
          </a:xfrm>
          <a:prstGeom prst="ellipse">
            <a:avLst/>
          </a:prstGeom>
          <a:solidFill>
            <a:srgbClr val="ECC85C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67" b="1" dirty="0"/>
              <a:t>VU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1F9C0F3-3DDF-EA45-9D73-319B532C1CC6}"/>
              </a:ext>
            </a:extLst>
          </p:cNvPr>
          <p:cNvSpPr/>
          <p:nvPr/>
        </p:nvSpPr>
        <p:spPr>
          <a:xfrm>
            <a:off x="4061722" y="3165308"/>
            <a:ext cx="265565" cy="27174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67" b="1" dirty="0"/>
              <a:t>LC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BB4B881-255A-4749-BE49-D7AB578E36DC}"/>
              </a:ext>
            </a:extLst>
          </p:cNvPr>
          <p:cNvSpPr/>
          <p:nvPr/>
        </p:nvSpPr>
        <p:spPr>
          <a:xfrm>
            <a:off x="5528318" y="3169383"/>
            <a:ext cx="265565" cy="27174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67" b="1" dirty="0"/>
              <a:t>LC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7890FF0-2E49-5248-B8D9-AC8DC57C0AD9}"/>
              </a:ext>
            </a:extLst>
          </p:cNvPr>
          <p:cNvSpPr/>
          <p:nvPr/>
        </p:nvSpPr>
        <p:spPr>
          <a:xfrm>
            <a:off x="6960971" y="3187613"/>
            <a:ext cx="265565" cy="27174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67" b="1" dirty="0"/>
              <a:t>LC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42C35576-D203-1240-ADA5-292EA9736F8D}"/>
              </a:ext>
            </a:extLst>
          </p:cNvPr>
          <p:cNvSpPr/>
          <p:nvPr/>
        </p:nvSpPr>
        <p:spPr>
          <a:xfrm>
            <a:off x="7275541" y="3213327"/>
            <a:ext cx="227073" cy="2270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500" b="1" dirty="0"/>
              <a:t>7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A325BF8-715A-6F44-8D1E-FA9B86AAA318}"/>
              </a:ext>
            </a:extLst>
          </p:cNvPr>
          <p:cNvSpPr/>
          <p:nvPr/>
        </p:nvSpPr>
        <p:spPr>
          <a:xfrm>
            <a:off x="8442955" y="3187613"/>
            <a:ext cx="265565" cy="27174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67" b="1" dirty="0"/>
              <a:t>CR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094BA382-06FD-4C4A-B0D3-DA9C28DF58BF}"/>
              </a:ext>
            </a:extLst>
          </p:cNvPr>
          <p:cNvSpPr/>
          <p:nvPr/>
        </p:nvSpPr>
        <p:spPr>
          <a:xfrm>
            <a:off x="1434512" y="4475249"/>
            <a:ext cx="307188" cy="2270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67" b="1" dirty="0"/>
              <a:t>sub</a:t>
            </a:r>
            <a:endParaRPr lang="en-US" sz="1500" b="1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E642550-B13A-8449-90C2-46C481640570}"/>
              </a:ext>
            </a:extLst>
          </p:cNvPr>
          <p:cNvSpPr/>
          <p:nvPr/>
        </p:nvSpPr>
        <p:spPr>
          <a:xfrm>
            <a:off x="4048852" y="4465023"/>
            <a:ext cx="265565" cy="271740"/>
          </a:xfrm>
          <a:prstGeom prst="ellipse">
            <a:avLst/>
          </a:prstGeom>
          <a:solidFill>
            <a:srgbClr val="ECC85C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67" b="1" dirty="0"/>
              <a:t>VU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5A031FE-E8D0-0F48-9E61-D3C98271972D}"/>
              </a:ext>
            </a:extLst>
          </p:cNvPr>
          <p:cNvSpPr/>
          <p:nvPr/>
        </p:nvSpPr>
        <p:spPr>
          <a:xfrm>
            <a:off x="5511270" y="4457471"/>
            <a:ext cx="265565" cy="27174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67" b="1" dirty="0"/>
              <a:t>LC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C6ADDA3-1362-F34D-9543-FBEB9CBD6C8C}"/>
              </a:ext>
            </a:extLst>
          </p:cNvPr>
          <p:cNvSpPr/>
          <p:nvPr/>
        </p:nvSpPr>
        <p:spPr>
          <a:xfrm>
            <a:off x="6951436" y="4452916"/>
            <a:ext cx="265565" cy="271740"/>
          </a:xfrm>
          <a:prstGeom prst="ellipse">
            <a:avLst/>
          </a:prstGeom>
          <a:solidFill>
            <a:srgbClr val="ECC85C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67" b="1" dirty="0"/>
              <a:t>VU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D2847D4F-B7DA-9343-9539-7303348A5ECA}"/>
              </a:ext>
            </a:extLst>
          </p:cNvPr>
          <p:cNvSpPr/>
          <p:nvPr/>
        </p:nvSpPr>
        <p:spPr>
          <a:xfrm>
            <a:off x="7275541" y="4487356"/>
            <a:ext cx="307188" cy="2270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67" b="1" dirty="0"/>
              <a:t>sub</a:t>
            </a:r>
            <a:endParaRPr lang="en-US" sz="1500" b="1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A6DAD49A-AF33-E146-9DF4-FE39CEB9AF43}"/>
              </a:ext>
            </a:extLst>
          </p:cNvPr>
          <p:cNvSpPr/>
          <p:nvPr/>
        </p:nvSpPr>
        <p:spPr>
          <a:xfrm>
            <a:off x="8459132" y="4465023"/>
            <a:ext cx="265565" cy="27174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67" b="1" dirty="0"/>
              <a:t>CR</a:t>
            </a:r>
          </a:p>
        </p:txBody>
      </p:sp>
    </p:spTree>
    <p:extLst>
      <p:ext uri="{BB962C8B-B14F-4D97-AF65-F5344CB8AC3E}">
        <p14:creationId xmlns:p14="http://schemas.microsoft.com/office/powerpoint/2010/main" val="354072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0B4DB-5982-3E94-D864-F02006E17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00" y="269437"/>
            <a:ext cx="9480896" cy="793009"/>
          </a:xfrm>
        </p:spPr>
        <p:txBody>
          <a:bodyPr>
            <a:normAutofit/>
          </a:bodyPr>
          <a:lstStyle/>
          <a:p>
            <a:r>
              <a:rPr lang="en-US" sz="4000" dirty="0"/>
              <a:t>“What should we do?”</a:t>
            </a:r>
            <a:endParaRPr lang="en-US" dirty="0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A91F2A5B-F7B3-AD45-B7DD-B7461B180A47}"/>
              </a:ext>
            </a:extLst>
          </p:cNvPr>
          <p:cNvSpPr/>
          <p:nvPr/>
        </p:nvSpPr>
        <p:spPr>
          <a:xfrm>
            <a:off x="2935012" y="2637040"/>
            <a:ext cx="4293273" cy="919024"/>
          </a:xfrm>
          <a:prstGeom prst="roundRect">
            <a:avLst>
              <a:gd name="adj" fmla="val 16100"/>
            </a:avLst>
          </a:prstGeom>
          <a:solidFill>
            <a:schemeClr val="bg1">
              <a:lumMod val="95000"/>
            </a:schemeClr>
          </a:solidFill>
          <a:ln w="1905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E9F4FB6-26B8-F744-84CA-053CD22C8095}"/>
              </a:ext>
            </a:extLst>
          </p:cNvPr>
          <p:cNvSpPr/>
          <p:nvPr/>
        </p:nvSpPr>
        <p:spPr>
          <a:xfrm>
            <a:off x="684788" y="2709299"/>
            <a:ext cx="1864636" cy="773481"/>
          </a:xfrm>
          <a:prstGeom prst="roundRect">
            <a:avLst>
              <a:gd name="adj" fmla="val 10652"/>
            </a:avLst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Intervention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9A6BD48-DB78-E145-8AE0-9E3072AAE108}"/>
              </a:ext>
            </a:extLst>
          </p:cNvPr>
          <p:cNvSpPr/>
          <p:nvPr/>
        </p:nvSpPr>
        <p:spPr>
          <a:xfrm>
            <a:off x="2994483" y="2709299"/>
            <a:ext cx="1864636" cy="773481"/>
          </a:xfrm>
          <a:prstGeom prst="roundRect">
            <a:avLst>
              <a:gd name="adj" fmla="val 10652"/>
            </a:avLst>
          </a:prstGeom>
          <a:ln w="28575">
            <a:solidFill>
              <a:srgbClr val="0070C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Behavioral Change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F004611-2B6A-2C49-883A-A5581349CBB5}"/>
              </a:ext>
            </a:extLst>
          </p:cNvPr>
          <p:cNvSpPr/>
          <p:nvPr/>
        </p:nvSpPr>
        <p:spPr>
          <a:xfrm>
            <a:off x="5304178" y="2709299"/>
            <a:ext cx="1864636" cy="773481"/>
          </a:xfrm>
          <a:prstGeom prst="roundRect">
            <a:avLst>
              <a:gd name="adj" fmla="val 10652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Ecological Change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FCDA7D3-2B7B-DA4E-9A0C-A9FFAD6E0AD0}"/>
              </a:ext>
            </a:extLst>
          </p:cNvPr>
          <p:cNvSpPr/>
          <p:nvPr/>
        </p:nvSpPr>
        <p:spPr>
          <a:xfrm>
            <a:off x="7613873" y="2709299"/>
            <a:ext cx="1864636" cy="773481"/>
          </a:xfrm>
          <a:prstGeom prst="roundRect">
            <a:avLst>
              <a:gd name="adj" fmla="val 10652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Evaluation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A0D63861-BFB9-CC44-B18B-D122F9C1ACDA}"/>
              </a:ext>
            </a:extLst>
          </p:cNvPr>
          <p:cNvSpPr/>
          <p:nvPr/>
        </p:nvSpPr>
        <p:spPr>
          <a:xfrm>
            <a:off x="2668364" y="2971730"/>
            <a:ext cx="207182" cy="248618"/>
          </a:xfrm>
          <a:prstGeom prst="rightArrow">
            <a:avLst/>
          </a:prstGeom>
          <a:solidFill>
            <a:schemeClr val="bg1">
              <a:lumMod val="50000"/>
            </a:schemeClr>
          </a:solidFill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E6975882-CAD4-C94A-9F9C-8C1444F5610B}"/>
              </a:ext>
            </a:extLst>
          </p:cNvPr>
          <p:cNvSpPr/>
          <p:nvPr/>
        </p:nvSpPr>
        <p:spPr>
          <a:xfrm>
            <a:off x="4988801" y="2818204"/>
            <a:ext cx="207182" cy="248618"/>
          </a:xfrm>
          <a:prstGeom prst="rightArrow">
            <a:avLst/>
          </a:prstGeom>
          <a:solidFill>
            <a:schemeClr val="bg1">
              <a:lumMod val="50000"/>
            </a:schemeClr>
          </a:solidFill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956A1BF3-8A37-3C4F-A785-76093ABEDAF2}"/>
              </a:ext>
            </a:extLst>
          </p:cNvPr>
          <p:cNvSpPr/>
          <p:nvPr/>
        </p:nvSpPr>
        <p:spPr>
          <a:xfrm>
            <a:off x="7287753" y="2971730"/>
            <a:ext cx="207182" cy="248618"/>
          </a:xfrm>
          <a:prstGeom prst="rightArrow">
            <a:avLst/>
          </a:prstGeom>
          <a:solidFill>
            <a:schemeClr val="bg1">
              <a:lumMod val="50000"/>
            </a:schemeClr>
          </a:solidFill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87B59F-2D58-EF46-9D7C-F03B211475BD}"/>
              </a:ext>
            </a:extLst>
          </p:cNvPr>
          <p:cNvSpPr txBox="1"/>
          <p:nvPr/>
        </p:nvSpPr>
        <p:spPr>
          <a:xfrm>
            <a:off x="7494934" y="1566305"/>
            <a:ext cx="2102515" cy="348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7" b="1" dirty="0"/>
              <a:t>Objective Function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567FBA-7184-364B-9540-705FAAA46B8E}"/>
              </a:ext>
            </a:extLst>
          </p:cNvPr>
          <p:cNvSpPr txBox="1"/>
          <p:nvPr/>
        </p:nvSpPr>
        <p:spPr>
          <a:xfrm>
            <a:off x="5304178" y="1566305"/>
            <a:ext cx="1864636" cy="348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7" b="1" dirty="0"/>
              <a:t>Ecological Model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6C93EB-FBAB-AE41-878A-B039355A66FA}"/>
              </a:ext>
            </a:extLst>
          </p:cNvPr>
          <p:cNvSpPr txBox="1"/>
          <p:nvPr/>
        </p:nvSpPr>
        <p:spPr>
          <a:xfrm>
            <a:off x="2994482" y="1566305"/>
            <a:ext cx="1864636" cy="348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7" b="1" dirty="0"/>
              <a:t>Social Model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FA0E9A-A5C3-CD46-9240-E7D23F322C44}"/>
              </a:ext>
            </a:extLst>
          </p:cNvPr>
          <p:cNvSpPr txBox="1"/>
          <p:nvPr/>
        </p:nvSpPr>
        <p:spPr>
          <a:xfrm>
            <a:off x="684786" y="1566305"/>
            <a:ext cx="1864636" cy="348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7" b="1" dirty="0"/>
              <a:t>Decision Variables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BEDD07-96DC-8048-84EC-5D052701A520}"/>
              </a:ext>
            </a:extLst>
          </p:cNvPr>
          <p:cNvSpPr txBox="1"/>
          <p:nvPr/>
        </p:nvSpPr>
        <p:spPr>
          <a:xfrm>
            <a:off x="6419774" y="618483"/>
            <a:ext cx="23881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Modeling Decisions</a:t>
            </a:r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3CCDCAAA-85FD-DB4B-A5FD-62C571950551}"/>
              </a:ext>
            </a:extLst>
          </p:cNvPr>
          <p:cNvSpPr/>
          <p:nvPr/>
        </p:nvSpPr>
        <p:spPr>
          <a:xfrm rot="5400000">
            <a:off x="4995607" y="-3100476"/>
            <a:ext cx="172081" cy="8793725"/>
          </a:xfrm>
          <a:prstGeom prst="leftBrace">
            <a:avLst>
              <a:gd name="adj1" fmla="val 8333"/>
              <a:gd name="adj2" fmla="val 23331"/>
            </a:avLst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254D2D-3A62-0F4E-A350-A12898EFACD7}"/>
              </a:ext>
            </a:extLst>
          </p:cNvPr>
          <p:cNvSpPr txBox="1"/>
          <p:nvPr/>
        </p:nvSpPr>
        <p:spPr>
          <a:xfrm>
            <a:off x="473000" y="1988399"/>
            <a:ext cx="2288208" cy="502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33" dirty="0"/>
              <a:t>What choices can we make? (actions, budget, constraints)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7F1AA3E-19D5-964F-B1C7-CC02D3421C83}"/>
              </a:ext>
            </a:extLst>
          </p:cNvPr>
          <p:cNvSpPr txBox="1"/>
          <p:nvPr/>
        </p:nvSpPr>
        <p:spPr>
          <a:xfrm>
            <a:off x="2875542" y="1988398"/>
            <a:ext cx="2102516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33" dirty="0"/>
              <a:t>How will people respond to a given intervention?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3E78FE-1BC4-144F-8856-C0F6A3EF4AC2}"/>
              </a:ext>
            </a:extLst>
          </p:cNvPr>
          <p:cNvSpPr txBox="1"/>
          <p:nvPr/>
        </p:nvSpPr>
        <p:spPr>
          <a:xfrm>
            <a:off x="5060164" y="1988398"/>
            <a:ext cx="2352666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33" dirty="0"/>
              <a:t>How will the ecosystem respond to behavioral change?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828807-0E16-1944-AEBF-ED3825D5D87E}"/>
              </a:ext>
            </a:extLst>
          </p:cNvPr>
          <p:cNvSpPr txBox="1"/>
          <p:nvPr/>
        </p:nvSpPr>
        <p:spPr>
          <a:xfrm>
            <a:off x="7412830" y="1988399"/>
            <a:ext cx="2151618" cy="502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33" dirty="0"/>
              <a:t>How will we judge which outcome is better?</a:t>
            </a:r>
          </a:p>
        </p:txBody>
      </p:sp>
      <p:sp>
        <p:nvSpPr>
          <p:cNvPr id="28" name="Right Arrow 27">
            <a:extLst>
              <a:ext uri="{FF2B5EF4-FFF2-40B4-BE49-F238E27FC236}">
                <a16:creationId xmlns:a16="http://schemas.microsoft.com/office/drawing/2014/main" id="{B9043C32-8DA9-4942-B614-43DC0292FACA}"/>
              </a:ext>
            </a:extLst>
          </p:cNvPr>
          <p:cNvSpPr/>
          <p:nvPr/>
        </p:nvSpPr>
        <p:spPr>
          <a:xfrm rot="10800000">
            <a:off x="4978058" y="3104090"/>
            <a:ext cx="207182" cy="248618"/>
          </a:xfrm>
          <a:prstGeom prst="rightArrow">
            <a:avLst/>
          </a:prstGeom>
          <a:solidFill>
            <a:schemeClr val="bg1">
              <a:lumMod val="50000"/>
            </a:schemeClr>
          </a:solidFill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9C1E3A6-7E4B-4590-2A52-65822220F13A}"/>
              </a:ext>
            </a:extLst>
          </p:cNvPr>
          <p:cNvSpPr txBox="1"/>
          <p:nvPr/>
        </p:nvSpPr>
        <p:spPr>
          <a:xfrm>
            <a:off x="686498" y="3660395"/>
            <a:ext cx="19818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Examples:</a:t>
            </a:r>
          </a:p>
          <a:p>
            <a:pPr marL="100538" indent="-100538">
              <a:buFont typeface="Arial" panose="020B0604020202020204" pitchFamily="34" charset="0"/>
              <a:buChar char="•"/>
            </a:pPr>
            <a:r>
              <a:rPr lang="en-US" sz="1000" dirty="0"/>
              <a:t>Creating protected areas</a:t>
            </a:r>
          </a:p>
          <a:p>
            <a:pPr marL="100538" indent="-100538">
              <a:buFont typeface="Arial" panose="020B0604020202020204" pitchFamily="34" charset="0"/>
              <a:buChar char="•"/>
            </a:pPr>
            <a:r>
              <a:rPr lang="en-US" sz="1000" dirty="0"/>
              <a:t>Voluntary incentive programs</a:t>
            </a:r>
          </a:p>
          <a:p>
            <a:pPr marL="100538" indent="-100538">
              <a:buFont typeface="Arial" panose="020B0604020202020204" pitchFamily="34" charset="0"/>
              <a:buChar char="•"/>
            </a:pPr>
            <a:r>
              <a:rPr lang="en-US" sz="1000" dirty="0"/>
              <a:t>Commodity moratoria</a:t>
            </a:r>
          </a:p>
          <a:p>
            <a:pPr marL="100538" indent="-100538">
              <a:buFont typeface="Arial" panose="020B0604020202020204" pitchFamily="34" charset="0"/>
              <a:buChar char="•"/>
            </a:pPr>
            <a:r>
              <a:rPr lang="en-US" sz="1000" dirty="0"/>
              <a:t>Invasive species control</a:t>
            </a:r>
          </a:p>
          <a:p>
            <a:pPr marL="100538" indent="-100538">
              <a:buFont typeface="Arial" panose="020B0604020202020204" pitchFamily="34" charset="0"/>
              <a:buChar char="•"/>
            </a:pPr>
            <a:r>
              <a:rPr lang="en-US" sz="1000" dirty="0"/>
              <a:t>Flood defenses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BE04295-3258-BE70-1B00-D729008631EC}"/>
              </a:ext>
            </a:extLst>
          </p:cNvPr>
          <p:cNvSpPr txBox="1"/>
          <p:nvPr/>
        </p:nvSpPr>
        <p:spPr>
          <a:xfrm>
            <a:off x="2969623" y="3662531"/>
            <a:ext cx="17805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Example assumptions:</a:t>
            </a:r>
          </a:p>
          <a:p>
            <a:pPr marL="100538" indent="-100538">
              <a:buFont typeface="Arial" panose="020B0604020202020204" pitchFamily="34" charset="0"/>
              <a:buChar char="•"/>
            </a:pPr>
            <a:r>
              <a:rPr lang="en-US" sz="1000" dirty="0"/>
              <a:t>Everyone will accept the dictator’s orders.</a:t>
            </a:r>
          </a:p>
          <a:p>
            <a:pPr marL="100538" indent="-100538">
              <a:buFont typeface="Arial" panose="020B0604020202020204" pitchFamily="34" charset="0"/>
              <a:buChar char="•"/>
            </a:pPr>
            <a:r>
              <a:rPr lang="en-US" sz="1000" dirty="0"/>
              <a:t>Resource users will try to evade new regulations.</a:t>
            </a:r>
          </a:p>
          <a:p>
            <a:pPr marL="100538" indent="-100538">
              <a:buFont typeface="Arial" panose="020B0604020202020204" pitchFamily="34" charset="0"/>
              <a:buChar char="•"/>
            </a:pPr>
            <a:r>
              <a:rPr lang="en-US" sz="1000" dirty="0"/>
              <a:t>Landowners will enroll in a program if benefits exceed the costs.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E2C9DDA-F9CC-8800-80B5-6F1473F739F8}"/>
              </a:ext>
            </a:extLst>
          </p:cNvPr>
          <p:cNvSpPr txBox="1"/>
          <p:nvPr/>
        </p:nvSpPr>
        <p:spPr>
          <a:xfrm>
            <a:off x="5293434" y="3662531"/>
            <a:ext cx="18753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Examples assumptions:</a:t>
            </a:r>
          </a:p>
          <a:p>
            <a:pPr marL="100538" indent="-100538">
              <a:buFont typeface="Arial" panose="020B0604020202020204" pitchFamily="34" charset="0"/>
              <a:buChar char="•"/>
            </a:pPr>
            <a:r>
              <a:rPr lang="en-US" sz="1000" dirty="0"/>
              <a:t>A species will survive if 30% of its habitat are protected.</a:t>
            </a:r>
          </a:p>
          <a:p>
            <a:pPr marL="100538" indent="-100538">
              <a:buFont typeface="Arial" panose="020B0604020202020204" pitchFamily="34" charset="0"/>
              <a:buChar char="•"/>
            </a:pPr>
            <a:r>
              <a:rPr lang="en-US" sz="1000" dirty="0"/>
              <a:t>An increase in species habitat by X decreases its extinction risk by Y.</a:t>
            </a:r>
          </a:p>
          <a:p>
            <a:pPr marL="100538" indent="-100538">
              <a:buFont typeface="Arial" panose="020B0604020202020204" pitchFamily="34" charset="0"/>
              <a:buChar char="•"/>
            </a:pPr>
            <a:r>
              <a:rPr lang="en-US" sz="1000" dirty="0"/>
              <a:t>Converting primary forest to pasture releases X CO</a:t>
            </a:r>
            <a:r>
              <a:rPr lang="en-US" sz="1000" baseline="-25000" dirty="0"/>
              <a:t>2</a:t>
            </a:r>
            <a:r>
              <a:rPr lang="en-US" sz="1000" dirty="0"/>
              <a:t>eq per hectare.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F5DEE4E-C21E-D52D-45EB-316D4B30B4D6}"/>
              </a:ext>
            </a:extLst>
          </p:cNvPr>
          <p:cNvSpPr txBox="1"/>
          <p:nvPr/>
        </p:nvSpPr>
        <p:spPr>
          <a:xfrm>
            <a:off x="7613873" y="3660395"/>
            <a:ext cx="185962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Examples:</a:t>
            </a:r>
          </a:p>
          <a:p>
            <a:pPr marL="100538" indent="-100538">
              <a:buFont typeface="Arial" panose="020B0604020202020204" pitchFamily="34" charset="0"/>
              <a:buChar char="•"/>
            </a:pPr>
            <a:r>
              <a:rPr lang="en-US" sz="1000" dirty="0"/>
              <a:t>Value ~ quantity of avoided CO</a:t>
            </a:r>
            <a:r>
              <a:rPr lang="en-US" sz="1000" baseline="-25000" dirty="0"/>
              <a:t>2</a:t>
            </a:r>
            <a:r>
              <a:rPr lang="en-US" sz="1000" dirty="0"/>
              <a:t> emissions </a:t>
            </a:r>
          </a:p>
          <a:p>
            <a:pPr marL="100538" indent="-100538">
              <a:buFont typeface="Arial" panose="020B0604020202020204" pitchFamily="34" charset="0"/>
              <a:buChar char="•"/>
            </a:pPr>
            <a:r>
              <a:rPr lang="en-US" sz="1000" dirty="0"/>
              <a:t>Value ~ habitat size</a:t>
            </a:r>
          </a:p>
          <a:p>
            <a:pPr marL="100538" indent="-100538">
              <a:buFont typeface="Arial" panose="020B0604020202020204" pitchFamily="34" charset="0"/>
              <a:buChar char="•"/>
            </a:pPr>
            <a:r>
              <a:rPr lang="en-US" sz="1000" dirty="0"/>
              <a:t>Value ~ habitat size</a:t>
            </a:r>
            <a:r>
              <a:rPr lang="en-US" sz="1000" baseline="30000" dirty="0"/>
              <a:t>-0.5</a:t>
            </a:r>
          </a:p>
          <a:p>
            <a:pPr marL="100538" indent="-100538">
              <a:buFont typeface="Arial" panose="020B0604020202020204" pitchFamily="34" charset="0"/>
              <a:buChar char="•"/>
            </a:pPr>
            <a:r>
              <a:rPr lang="en-US" sz="1000" dirty="0"/>
              <a:t>Value = 0.26 if water quality &lt; X and 1 if water quality &gt; X.</a:t>
            </a:r>
            <a:endParaRPr lang="en-US" sz="1000" baseline="30000" dirty="0"/>
          </a:p>
          <a:p>
            <a:pPr marL="100538" indent="-100538">
              <a:buFont typeface="Arial" panose="020B0604020202020204" pitchFamily="34" charset="0"/>
              <a:buChar char="•"/>
            </a:pPr>
            <a:r>
              <a:rPr lang="en-US" sz="1000" dirty="0"/>
              <a:t>Value ~ 1 - probability of extinction, summed across all species, weighted by species appeal</a:t>
            </a:r>
          </a:p>
        </p:txBody>
      </p:sp>
    </p:spTree>
    <p:extLst>
      <p:ext uri="{BB962C8B-B14F-4D97-AF65-F5344CB8AC3E}">
        <p14:creationId xmlns:p14="http://schemas.microsoft.com/office/powerpoint/2010/main" val="127236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5" grpId="0" animBg="1"/>
      <p:bldP spid="6" grpId="0" animBg="1"/>
      <p:bldP spid="7" grpId="0" animBg="1"/>
      <p:bldP spid="9" grpId="0" animBg="1"/>
      <p:bldP spid="12" grpId="0"/>
      <p:bldP spid="13" grpId="0"/>
      <p:bldP spid="14" grpId="0"/>
      <p:bldP spid="21" grpId="0"/>
      <p:bldP spid="22" grpId="0"/>
      <p:bldP spid="23" grpId="0"/>
      <p:bldP spid="28" grpId="0" animBg="1"/>
      <p:bldP spid="26" grpId="0"/>
      <p:bldP spid="27" grpId="0"/>
      <p:bldP spid="2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DD62D85-BDCB-23B8-6D53-2A419E1155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634" y="1288869"/>
            <a:ext cx="3427550" cy="4005941"/>
          </a:xfrm>
        </p:spPr>
        <p:txBody>
          <a:bodyPr/>
          <a:lstStyle/>
          <a:p>
            <a:r>
              <a:rPr lang="en-US" dirty="0" err="1"/>
              <a:t>Marxan</a:t>
            </a:r>
            <a:r>
              <a:rPr lang="en-US" dirty="0"/>
              <a:t> is an analytical tool that finds reserve</a:t>
            </a:r>
            <a:br>
              <a:rPr lang="en-US" dirty="0"/>
            </a:br>
            <a:r>
              <a:rPr lang="en-US" dirty="0"/>
              <a:t>networks that achieve</a:t>
            </a:r>
            <a:br>
              <a:rPr lang="en-US" dirty="0"/>
            </a:br>
            <a:r>
              <a:rPr lang="en-US" dirty="0"/>
              <a:t>predefined </a:t>
            </a:r>
            <a:r>
              <a:rPr lang="en-US" dirty="0" err="1"/>
              <a:t>comple</a:t>
            </a:r>
            <a:r>
              <a:rPr lang="en-US" dirty="0"/>
              <a:t>-</a:t>
            </a:r>
            <a:br>
              <a:rPr lang="en-US" dirty="0"/>
            </a:br>
            <a:r>
              <a:rPr lang="en-US" dirty="0" err="1"/>
              <a:t>mentarity</a:t>
            </a:r>
            <a:r>
              <a:rPr lang="en-US" dirty="0"/>
              <a:t> targets at</a:t>
            </a:r>
            <a:br>
              <a:rPr lang="en-US" dirty="0"/>
            </a:br>
            <a:r>
              <a:rPr lang="en-US" dirty="0"/>
              <a:t>the lowest cost.</a:t>
            </a:r>
          </a:p>
          <a:p>
            <a:r>
              <a:rPr lang="en-US" dirty="0"/>
              <a:t>It uses an algorithm</a:t>
            </a:r>
            <a:br>
              <a:rPr lang="en-US" dirty="0"/>
            </a:br>
            <a:r>
              <a:rPr lang="en-US" dirty="0"/>
              <a:t>called “simulated</a:t>
            </a:r>
            <a:br>
              <a:rPr lang="en-US" dirty="0"/>
            </a:br>
            <a:r>
              <a:rPr lang="en-US" dirty="0"/>
              <a:t>annealing”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8A158E-909B-454A-838A-5119A071F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Complementarity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ED42C5-A2B5-354F-8233-DA059AA79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2043" y="906162"/>
            <a:ext cx="4415035" cy="4305918"/>
          </a:xfrm>
          <a:prstGeom prst="rect">
            <a:avLst/>
          </a:prstGeom>
        </p:spPr>
      </p:pic>
      <p:pic>
        <p:nvPicPr>
          <p:cNvPr id="5124" name="Picture 4" descr="Image result for marxan selection frequency map">
            <a:extLst>
              <a:ext uri="{FF2B5EF4-FFF2-40B4-BE49-F238E27FC236}">
                <a16:creationId xmlns:a16="http://schemas.microsoft.com/office/drawing/2014/main" id="{3B74EB17-C87B-A448-99B7-FC4980CEA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98493" y="3015049"/>
            <a:ext cx="1634764" cy="231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6413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.ytimg.com/vi/xpXvnbNeOEo/hqdefault.jpg">
            <a:extLst>
              <a:ext uri="{FF2B5EF4-FFF2-40B4-BE49-F238E27FC236}">
                <a16:creationId xmlns:a16="http://schemas.microsoft.com/office/drawing/2014/main" id="{2938D193-0BB7-F34C-B59B-7A293CB15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112" y="7467"/>
            <a:ext cx="7616888" cy="5707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DF22638-E1D9-1140-8FB6-9DD5CC3BFD44}"/>
              </a:ext>
            </a:extLst>
          </p:cNvPr>
          <p:cNvSpPr txBox="1">
            <a:spLocks/>
          </p:cNvSpPr>
          <p:nvPr/>
        </p:nvSpPr>
        <p:spPr>
          <a:xfrm>
            <a:off x="3331884" y="268942"/>
            <a:ext cx="2285999" cy="152399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76200" tIns="38100" rIns="76200" bIns="3810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67" dirty="0"/>
              <a:t>Benefit Transfer</a:t>
            </a:r>
          </a:p>
        </p:txBody>
      </p:sp>
    </p:spTree>
    <p:extLst>
      <p:ext uri="{BB962C8B-B14F-4D97-AF65-F5344CB8AC3E}">
        <p14:creationId xmlns:p14="http://schemas.microsoft.com/office/powerpoint/2010/main" val="37750241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ars.els-cdn.com/content/image/1-s2.0-S0095069613000168-gr1.jpg">
            <a:extLst>
              <a:ext uri="{FF2B5EF4-FFF2-40B4-BE49-F238E27FC236}">
                <a16:creationId xmlns:a16="http://schemas.microsoft.com/office/drawing/2014/main" id="{9F6D4D0F-DF2C-CB48-B5D7-9C87BAE13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5" y="2652200"/>
            <a:ext cx="3778250" cy="281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F81A94-50BF-2B47-9A4E-509668E20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</a:t>
            </a:r>
            <a:r>
              <a:rPr lang="en-US" baseline="0" dirty="0"/>
              <a:t> careful with benefit transfer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16139-6929-694B-8134-C93CF350B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75" y="1371865"/>
            <a:ext cx="6719630" cy="116813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Benefit transfer: using values or functional relationships observed in other studies to infer values of current case.</a:t>
            </a:r>
          </a:p>
          <a:p>
            <a:pPr lvl="1"/>
            <a:r>
              <a:rPr lang="en-US" dirty="0"/>
              <a:t>Cheaper, but extremely vulnerable to transfer errors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2FE952-B3B9-6C4C-A568-40C1BFB96C35}"/>
              </a:ext>
            </a:extLst>
          </p:cNvPr>
          <p:cNvSpPr txBox="1"/>
          <p:nvPr/>
        </p:nvSpPr>
        <p:spPr>
          <a:xfrm>
            <a:off x="4891753" y="2627702"/>
            <a:ext cx="3621753" cy="2143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39" indent="-285739">
              <a:buAutoNum type="arabicPeriod"/>
            </a:pPr>
            <a:r>
              <a:rPr lang="en-US" sz="1333" dirty="0"/>
              <a:t>Median absolute error = 39%</a:t>
            </a:r>
          </a:p>
          <a:p>
            <a:pPr marL="285739" indent="-285739">
              <a:buAutoNum type="arabicPeriod"/>
            </a:pPr>
            <a:r>
              <a:rPr lang="en-US" sz="1333" dirty="0"/>
              <a:t>Function transfers outperform value transfers</a:t>
            </a:r>
          </a:p>
          <a:p>
            <a:pPr marL="285739" indent="-285739">
              <a:buAutoNum type="arabicPeriod"/>
            </a:pPr>
            <a:r>
              <a:rPr lang="en-US" sz="1333" dirty="0"/>
              <a:t>Transfers describing quantities outperform transfers describing quality changes</a:t>
            </a:r>
          </a:p>
          <a:p>
            <a:pPr marL="285739" indent="-285739">
              <a:buAutoNum type="arabicPeriod"/>
            </a:pPr>
            <a:r>
              <a:rPr lang="en-US" sz="1333" dirty="0"/>
              <a:t>Geographic site similarity is important</a:t>
            </a:r>
          </a:p>
          <a:p>
            <a:pPr marL="285739" indent="-285739">
              <a:buAutoNum type="arabicPeriod"/>
            </a:pPr>
            <a:r>
              <a:rPr lang="en-US" sz="1333" dirty="0"/>
              <a:t>Contingent valuation: lower transfer errors than other valuation methods</a:t>
            </a:r>
          </a:p>
          <a:p>
            <a:pPr marL="285739" indent="-285739">
              <a:buAutoNum type="arabicPeriod"/>
            </a:pPr>
            <a:r>
              <a:rPr lang="en-US" sz="1333" dirty="0"/>
              <a:t>Combining data from multiple studies reduces transfer errors.</a:t>
            </a:r>
          </a:p>
          <a:p>
            <a:pPr marL="285739" indent="-285739">
              <a:buAutoNum type="arabicPeriod"/>
            </a:pPr>
            <a:endParaRPr lang="en-US" sz="1333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1C50D5-0F26-194A-82A1-32C05B9F8B52}"/>
              </a:ext>
            </a:extLst>
          </p:cNvPr>
          <p:cNvSpPr txBox="1"/>
          <p:nvPr/>
        </p:nvSpPr>
        <p:spPr>
          <a:xfrm>
            <a:off x="5693833" y="5223710"/>
            <a:ext cx="3196167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33" dirty="0" err="1"/>
              <a:t>Kaul</a:t>
            </a:r>
            <a:r>
              <a:rPr lang="en-US" sz="1333" dirty="0"/>
              <a:t> et al. (2013) What can we learn from benefit transfer errors? </a:t>
            </a:r>
            <a:r>
              <a:rPr lang="en-US" sz="1333" i="1" dirty="0"/>
              <a:t>J </a:t>
            </a:r>
            <a:r>
              <a:rPr lang="en-US" sz="1333" i="1" dirty="0" err="1"/>
              <a:t>Env</a:t>
            </a:r>
            <a:r>
              <a:rPr lang="en-US" sz="1333" i="1" dirty="0"/>
              <a:t> Econ &amp; </a:t>
            </a:r>
            <a:r>
              <a:rPr lang="en-US" sz="1333" i="1" dirty="0" err="1"/>
              <a:t>Mgmt</a:t>
            </a:r>
            <a:endParaRPr lang="en-US" sz="1333" i="1" dirty="0"/>
          </a:p>
        </p:txBody>
      </p:sp>
    </p:spTree>
    <p:extLst>
      <p:ext uri="{BB962C8B-B14F-4D97-AF65-F5344CB8AC3E}">
        <p14:creationId xmlns:p14="http://schemas.microsoft.com/office/powerpoint/2010/main" val="9329480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28" y="1012913"/>
            <a:ext cx="4449194" cy="433211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270000" y="205328"/>
            <a:ext cx="7620000" cy="807585"/>
          </a:xfrm>
        </p:spPr>
        <p:txBody>
          <a:bodyPr/>
          <a:lstStyle/>
          <a:p>
            <a:r>
              <a:rPr lang="en-US"/>
              <a:t>Benefit Transfer: Unit Value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330" y="1716926"/>
            <a:ext cx="1966661" cy="24623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547330" y="4358883"/>
            <a:ext cx="1966661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33" dirty="0" err="1"/>
              <a:t>Seidl</a:t>
            </a:r>
            <a:r>
              <a:rPr lang="en-US" sz="1333" dirty="0"/>
              <a:t> et al. 2017</a:t>
            </a:r>
            <a:endParaRPr lang="en-US" sz="1333" i="1" dirty="0"/>
          </a:p>
        </p:txBody>
      </p:sp>
    </p:spTree>
    <p:extLst>
      <p:ext uri="{BB962C8B-B14F-4D97-AF65-F5344CB8AC3E}">
        <p14:creationId xmlns:p14="http://schemas.microsoft.com/office/powerpoint/2010/main" val="17253845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9704B-6143-0942-95CA-FDF6C3A94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0942" y="2256118"/>
            <a:ext cx="2794000" cy="89374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dirty="0"/>
              <a:t>So what?</a:t>
            </a:r>
          </a:p>
        </p:txBody>
      </p:sp>
    </p:spTree>
    <p:extLst>
      <p:ext uri="{BB962C8B-B14F-4D97-AF65-F5344CB8AC3E}">
        <p14:creationId xmlns:p14="http://schemas.microsoft.com/office/powerpoint/2010/main" val="4825238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886700-4AB8-104F-B57B-48642FA667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can you specify an objective function for your project? Choose or combine any of the following:</a:t>
            </a:r>
          </a:p>
          <a:p>
            <a:pPr lvl="1"/>
            <a:r>
              <a:rPr lang="en-US" dirty="0"/>
              <a:t>Adopt priorities defined by any given organization (government, international convention, company, NGO, etc.) or by any given program or intervention.</a:t>
            </a:r>
          </a:p>
          <a:p>
            <a:pPr lvl="1"/>
            <a:r>
              <a:rPr lang="en-US" dirty="0"/>
              <a:t>Synthesize what is known about the preferences of your target group from the existing valuation literature.</a:t>
            </a:r>
          </a:p>
          <a:p>
            <a:pPr lvl="1"/>
            <a:r>
              <a:rPr lang="en-US" dirty="0"/>
              <a:t>Refer to expert knowledge / scientific consensus.</a:t>
            </a:r>
          </a:p>
          <a:p>
            <a:pPr lvl="1"/>
            <a:r>
              <a:rPr lang="en-US" dirty="0"/>
              <a:t>Model economic benefits to a specific actor group (e.g. water supply companies).</a:t>
            </a:r>
          </a:p>
          <a:p>
            <a:pPr lvl="1"/>
            <a:r>
              <a:rPr lang="en-US" dirty="0"/>
              <a:t>Pick your personal priorities (and be explicit about that).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157697-6D82-5D43-B4AC-C81B3FA3B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Objective function: alternatives / shortcuts</a:t>
            </a:r>
          </a:p>
        </p:txBody>
      </p:sp>
    </p:spTree>
    <p:extLst>
      <p:ext uri="{BB962C8B-B14F-4D97-AF65-F5344CB8AC3E}">
        <p14:creationId xmlns:p14="http://schemas.microsoft.com/office/powerpoint/2010/main" val="30503629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ww.naturalcapitalproject.org/wp-content/uploads/2016/09/InVEST-Logo-new-green-09.2016.png">
            <a:extLst>
              <a:ext uri="{FF2B5EF4-FFF2-40B4-BE49-F238E27FC236}">
                <a16:creationId xmlns:a16="http://schemas.microsoft.com/office/drawing/2014/main" id="{96635577-F56E-5A4F-B259-C01A6C34D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952" y="444023"/>
            <a:ext cx="1484296" cy="1239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_images/header.png">
            <a:extLst>
              <a:ext uri="{FF2B5EF4-FFF2-40B4-BE49-F238E27FC236}">
                <a16:creationId xmlns:a16="http://schemas.microsoft.com/office/drawing/2014/main" id="{A43DF4AE-8900-034F-962E-DBFA88FBC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3952" y="308812"/>
            <a:ext cx="4652713" cy="45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823E15-652B-6842-B5C9-E4A5F6E9E2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6308"/>
          <a:stretch/>
        </p:blipFill>
        <p:spPr>
          <a:xfrm>
            <a:off x="7326346" y="986293"/>
            <a:ext cx="2570502" cy="409648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DA9AD6C-4141-5242-8714-64FF1ED69C77}"/>
              </a:ext>
            </a:extLst>
          </p:cNvPr>
          <p:cNvSpPr/>
          <p:nvPr/>
        </p:nvSpPr>
        <p:spPr>
          <a:xfrm>
            <a:off x="375040" y="1928772"/>
            <a:ext cx="414491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 err="1"/>
              <a:t>naturalcapitalproject.stanford.edu</a:t>
            </a:r>
            <a:r>
              <a:rPr lang="en-US" sz="1500" dirty="0"/>
              <a:t>/software/invest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7D4F8B-9E1B-7745-9AF5-7501744963A6}"/>
              </a:ext>
            </a:extLst>
          </p:cNvPr>
          <p:cNvSpPr txBox="1"/>
          <p:nvPr/>
        </p:nvSpPr>
        <p:spPr>
          <a:xfrm>
            <a:off x="440952" y="4067115"/>
            <a:ext cx="43148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Homework: read the </a:t>
            </a:r>
            <a:r>
              <a:rPr lang="en-US" sz="2000" dirty="0">
                <a:hlinkClick r:id="rId5"/>
              </a:rPr>
              <a:t>user guide</a:t>
            </a:r>
            <a:r>
              <a:rPr lang="en-US" sz="2000" dirty="0"/>
              <a:t> of </a:t>
            </a:r>
            <a:r>
              <a:rPr lang="en-US" sz="2000" b="1" dirty="0"/>
              <a:t>one</a:t>
            </a:r>
            <a:r>
              <a:rPr lang="en-US" sz="2000" dirty="0"/>
              <a:t> of these models so you can explain to your classmates how the model works.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58899F-4ACD-98F8-7073-7519E83943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1111" b="53979"/>
          <a:stretch/>
        </p:blipFill>
        <p:spPr>
          <a:xfrm>
            <a:off x="5470152" y="1049714"/>
            <a:ext cx="1513749" cy="3511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681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514E11-F431-6A4A-8A0A-C358A0DFF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Major Tension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83DD2B-31BC-014A-BE7B-2465F46DF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655" y="1605933"/>
            <a:ext cx="5966690" cy="1282372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21E611C-36DE-DF4A-A121-036B78F10D8B}"/>
              </a:ext>
            </a:extLst>
          </p:cNvPr>
          <p:cNvSpPr/>
          <p:nvPr/>
        </p:nvSpPr>
        <p:spPr>
          <a:xfrm>
            <a:off x="269965" y="3188274"/>
            <a:ext cx="4192119" cy="2016597"/>
          </a:xfrm>
          <a:prstGeom prst="roundRect">
            <a:avLst>
              <a:gd name="adj" fmla="val 7770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Need</a:t>
            </a:r>
            <a:r>
              <a:rPr lang="en-US" sz="2000" dirty="0"/>
              <a:t>: if you want to claim that one policy is “</a:t>
            </a:r>
            <a:r>
              <a:rPr lang="en-US" sz="2000" b="1" dirty="0"/>
              <a:t>better</a:t>
            </a:r>
            <a:r>
              <a:rPr lang="en-US" sz="2000" dirty="0"/>
              <a:t>” than another, you need to be able to quantify and compare outcomes of different types on the same scale. Put differently: you need an </a:t>
            </a:r>
            <a:r>
              <a:rPr lang="en-US" sz="2000" b="1" dirty="0"/>
              <a:t>objective function</a:t>
            </a:r>
            <a:r>
              <a:rPr lang="en-US" sz="2000" dirty="0"/>
              <a:t>.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A508444-955D-7545-A489-437DB559FB8A}"/>
              </a:ext>
            </a:extLst>
          </p:cNvPr>
          <p:cNvSpPr/>
          <p:nvPr/>
        </p:nvSpPr>
        <p:spPr>
          <a:xfrm>
            <a:off x="5833935" y="3188274"/>
            <a:ext cx="3986432" cy="2016597"/>
          </a:xfrm>
          <a:prstGeom prst="roundRect">
            <a:avLst>
              <a:gd name="adj" fmla="val 6294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Reality</a:t>
            </a:r>
            <a:r>
              <a:rPr lang="en-US" sz="2000" dirty="0"/>
              <a:t>: there is </a:t>
            </a:r>
            <a:r>
              <a:rPr lang="en-US" sz="2000" b="1" dirty="0"/>
              <a:t>no universally accepted way </a:t>
            </a:r>
            <a:r>
              <a:rPr lang="en-US" sz="2000" dirty="0"/>
              <a:t>to derive an objective function that represents the shared values of any given human society – especially when it comes to public goods and morals.</a:t>
            </a:r>
          </a:p>
        </p:txBody>
      </p:sp>
      <p:sp>
        <p:nvSpPr>
          <p:cNvPr id="8" name="Left-Right Arrow 7">
            <a:extLst>
              <a:ext uri="{FF2B5EF4-FFF2-40B4-BE49-F238E27FC236}">
                <a16:creationId xmlns:a16="http://schemas.microsoft.com/office/drawing/2014/main" id="{DBD9D1B5-5A65-7C4C-84E3-EED26AB9364D}"/>
              </a:ext>
            </a:extLst>
          </p:cNvPr>
          <p:cNvSpPr/>
          <p:nvPr/>
        </p:nvSpPr>
        <p:spPr>
          <a:xfrm>
            <a:off x="4729775" y="3948312"/>
            <a:ext cx="836468" cy="496521"/>
          </a:xfrm>
          <a:prstGeom prst="leftRightArrow">
            <a:avLst>
              <a:gd name="adj1" fmla="val 52591"/>
              <a:gd name="adj2" fmla="val 53594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32D3B86-ED48-E4E5-E939-7E7B14E60ADC}"/>
              </a:ext>
            </a:extLst>
          </p:cNvPr>
          <p:cNvGrpSpPr/>
          <p:nvPr/>
        </p:nvGrpSpPr>
        <p:grpSpPr>
          <a:xfrm>
            <a:off x="450941" y="716211"/>
            <a:ext cx="9258118" cy="1969399"/>
            <a:chOff x="450941" y="716211"/>
            <a:chExt cx="9258118" cy="1969399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708888A5-E8E0-5B45-AA33-032C52B7A304}"/>
                </a:ext>
              </a:extLst>
            </p:cNvPr>
            <p:cNvSpPr/>
            <p:nvPr/>
          </p:nvSpPr>
          <p:spPr>
            <a:xfrm>
              <a:off x="500495" y="2015232"/>
              <a:ext cx="1248072" cy="629555"/>
            </a:xfrm>
            <a:prstGeom prst="roundRect">
              <a:avLst>
                <a:gd name="adj" fmla="val 777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Analyst’s preference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EA7ADFAF-D054-714E-B69E-25084A3936B0}"/>
                </a:ext>
              </a:extLst>
            </p:cNvPr>
            <p:cNvSpPr/>
            <p:nvPr/>
          </p:nvSpPr>
          <p:spPr>
            <a:xfrm>
              <a:off x="8172359" y="985197"/>
              <a:ext cx="1536700" cy="355600"/>
            </a:xfrm>
            <a:prstGeom prst="roundRect">
              <a:avLst>
                <a:gd name="adj" fmla="val 777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Expert opinion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22475428-FAB2-3A47-B45D-EE264FE8DC43}"/>
                </a:ext>
              </a:extLst>
            </p:cNvPr>
            <p:cNvSpPr/>
            <p:nvPr/>
          </p:nvSpPr>
          <p:spPr>
            <a:xfrm>
              <a:off x="450941" y="1162828"/>
              <a:ext cx="2419350" cy="355600"/>
            </a:xfrm>
            <a:prstGeom prst="roundRect">
              <a:avLst>
                <a:gd name="adj" fmla="val 777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Participatory processes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E5349620-0931-3B42-A44D-19AEED28481D}"/>
                </a:ext>
              </a:extLst>
            </p:cNvPr>
            <p:cNvSpPr/>
            <p:nvPr/>
          </p:nvSpPr>
          <p:spPr>
            <a:xfrm>
              <a:off x="8440305" y="2330010"/>
              <a:ext cx="1219200" cy="355600"/>
            </a:xfrm>
            <a:prstGeom prst="roundRect">
              <a:avLst>
                <a:gd name="adj" fmla="val 777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Referenda</a:t>
              </a: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45280AA8-8578-9B4D-8D46-F35248AAB907}"/>
                </a:ext>
              </a:extLst>
            </p:cNvPr>
            <p:cNvSpPr/>
            <p:nvPr/>
          </p:nvSpPr>
          <p:spPr>
            <a:xfrm>
              <a:off x="5003711" y="716211"/>
              <a:ext cx="2286000" cy="355600"/>
            </a:xfrm>
            <a:prstGeom prst="roundRect">
              <a:avLst>
                <a:gd name="adj" fmla="val 777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Environmental valuation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474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4E1A2-7F3E-5B44-8A77-4451E8375A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Anthropocentric foundations are most common</a:t>
            </a:r>
          </a:p>
          <a:p>
            <a:pPr lvl="1"/>
            <a:r>
              <a:rPr lang="en-US" dirty="0"/>
              <a:t>Inference: something has value </a:t>
            </a:r>
            <a:r>
              <a:rPr lang="en-US" b="1" dirty="0"/>
              <a:t>only</a:t>
            </a:r>
            <a:r>
              <a:rPr lang="en-US" dirty="0"/>
              <a:t> if it affects</a:t>
            </a:r>
            <a:br>
              <a:rPr lang="en-US" dirty="0"/>
            </a:br>
            <a:r>
              <a:rPr lang="en-US" b="1" dirty="0"/>
              <a:t>someone’s</a:t>
            </a:r>
            <a:r>
              <a:rPr lang="en-US" dirty="0"/>
              <a:t> welfare, happiness, or decision.</a:t>
            </a:r>
          </a:p>
          <a:p>
            <a:r>
              <a:rPr lang="en-US" dirty="0"/>
              <a:t>Who is that someone?</a:t>
            </a:r>
          </a:p>
          <a:p>
            <a:pPr lvl="1"/>
            <a:r>
              <a:rPr lang="en-US" dirty="0"/>
              <a:t>Identifying beneficiaries is key.</a:t>
            </a:r>
          </a:p>
          <a:p>
            <a:r>
              <a:rPr lang="en-US" dirty="0"/>
              <a:t>How is that someone affected?</a:t>
            </a:r>
          </a:p>
          <a:p>
            <a:pPr lvl="1"/>
            <a:r>
              <a:rPr lang="en-US" dirty="0"/>
              <a:t>What if they ”don’t care”?</a:t>
            </a:r>
          </a:p>
          <a:p>
            <a:pPr lvl="1"/>
            <a:r>
              <a:rPr lang="en-US" dirty="0"/>
              <a:t>What if they “don’t know”?</a:t>
            </a:r>
          </a:p>
          <a:p>
            <a:r>
              <a:rPr lang="en-US" dirty="0"/>
              <a:t>How can we quantify how </a:t>
            </a:r>
            <a:br>
              <a:rPr lang="en-US" dirty="0"/>
            </a:br>
            <a:r>
              <a:rPr lang="en-US" dirty="0"/>
              <a:t>much they are affected?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30DD7A-DDD8-A54D-8B12-F9BD13A9E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Value: to human beneficiaries</a:t>
            </a:r>
          </a:p>
        </p:txBody>
      </p:sp>
      <p:pic>
        <p:nvPicPr>
          <p:cNvPr id="4" name="Picture 8" descr="elated image">
            <a:extLst>
              <a:ext uri="{FF2B5EF4-FFF2-40B4-BE49-F238E27FC236}">
                <a16:creationId xmlns:a16="http://schemas.microsoft.com/office/drawing/2014/main" id="{ED16D17A-05C5-0344-B46D-43F81DEE07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69787" y="3537385"/>
            <a:ext cx="1420272" cy="193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mage result for asian girl pondering">
            <a:extLst>
              <a:ext uri="{FF2B5EF4-FFF2-40B4-BE49-F238E27FC236}">
                <a16:creationId xmlns:a16="http://schemas.microsoft.com/office/drawing/2014/main" id="{6839F851-9BA7-C74D-8C00-986B1FE3CB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036"/>
          <a:stretch/>
        </p:blipFill>
        <p:spPr bwMode="auto">
          <a:xfrm>
            <a:off x="6515065" y="3769076"/>
            <a:ext cx="1523546" cy="169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8B3531-CA08-7A47-B660-D12D5C5337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4350" y="1945924"/>
            <a:ext cx="1233428" cy="1233428"/>
          </a:xfrm>
          <a:prstGeom prst="rect">
            <a:avLst/>
          </a:prstGeom>
        </p:spPr>
      </p:pic>
      <p:pic>
        <p:nvPicPr>
          <p:cNvPr id="7" name="Picture 6" descr="solated, Thinking, Freedom, Ape, Monkey, Think">
            <a:extLst>
              <a:ext uri="{FF2B5EF4-FFF2-40B4-BE49-F238E27FC236}">
                <a16:creationId xmlns:a16="http://schemas.microsoft.com/office/drawing/2014/main" id="{5ADA3FE7-161A-5741-8DB8-EA5838942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60911"/>
            <a:ext cx="1026583" cy="701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38,527 Black wonder woman Images, Stock Photos &amp; Vectors | Shutterstock">
            <a:extLst>
              <a:ext uri="{FF2B5EF4-FFF2-40B4-BE49-F238E27FC236}">
                <a16:creationId xmlns:a16="http://schemas.microsoft.com/office/drawing/2014/main" id="{5D67F6A7-5C97-472B-7179-732A3019CE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4" t="8907" r="7440" b="8464"/>
          <a:stretch/>
        </p:blipFill>
        <p:spPr bwMode="auto">
          <a:xfrm>
            <a:off x="8375343" y="3562909"/>
            <a:ext cx="1784657" cy="191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734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FA9DE-68CD-BF4D-B8B8-77F047748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Ecosystems can create diverse types of benefits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8C31D9-683F-D54E-B135-3C8043C6E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300" y="1117369"/>
            <a:ext cx="6218432" cy="40435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2897A1-79C5-2F4A-AF1B-BD57F85415BF}"/>
              </a:ext>
            </a:extLst>
          </p:cNvPr>
          <p:cNvSpPr txBox="1"/>
          <p:nvPr/>
        </p:nvSpPr>
        <p:spPr>
          <a:xfrm>
            <a:off x="8134598" y="4042946"/>
            <a:ext cx="1686297" cy="111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33" dirty="0"/>
              <a:t>DEFRA (2008) An introductory guide to valuing ecosystem services. DEFRA: London, UK</a:t>
            </a:r>
          </a:p>
        </p:txBody>
      </p:sp>
    </p:spTree>
    <p:extLst>
      <p:ext uri="{BB962C8B-B14F-4D97-AF65-F5344CB8AC3E}">
        <p14:creationId xmlns:p14="http://schemas.microsoft.com/office/powerpoint/2010/main" val="27405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A47053C-D22D-164F-A413-D6A7D50340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634" y="1288869"/>
            <a:ext cx="4885509" cy="4156694"/>
          </a:xfrm>
        </p:spPr>
        <p:txBody>
          <a:bodyPr>
            <a:normAutofit/>
          </a:bodyPr>
          <a:lstStyle/>
          <a:p>
            <a:r>
              <a:rPr lang="en-US" dirty="0"/>
              <a:t>To inform policy, you need to be able to value </a:t>
            </a:r>
            <a:r>
              <a:rPr lang="en-US" i="1" dirty="0"/>
              <a:t>differences</a:t>
            </a:r>
            <a:r>
              <a:rPr lang="en-US" dirty="0"/>
              <a:t> in benefits of moving from one state to another (a change).</a:t>
            </a:r>
          </a:p>
          <a:p>
            <a:r>
              <a:rPr lang="en-US" dirty="0"/>
              <a:t>To value total benefits (area under the curve), you need to know the  shape of the entire  demand curve.</a:t>
            </a:r>
          </a:p>
          <a:p>
            <a:pPr lvl="1"/>
            <a:r>
              <a:rPr lang="en-US" dirty="0"/>
              <a:t>For many goods, we know little about the shape of the demand curve, especially at extremes.</a:t>
            </a:r>
          </a:p>
          <a:p>
            <a:pPr lvl="2"/>
            <a:r>
              <a:rPr lang="en-US" dirty="0"/>
              <a:t>“What would you be willing to pay for the last breath of clean air?”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9CA0D2-FF8D-BD44-A07E-D2C9620D4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Changes vs. absolutes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D23AC8-84B3-55ED-085B-28A0104E8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6633" y="1193867"/>
            <a:ext cx="4207377" cy="39963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AC247AF-7087-B9C5-D36C-5803359D09DF}"/>
              </a:ext>
            </a:extLst>
          </p:cNvPr>
          <p:cNvSpPr txBox="1"/>
          <p:nvPr/>
        </p:nvSpPr>
        <p:spPr>
          <a:xfrm>
            <a:off x="7386452" y="781037"/>
            <a:ext cx="21375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err="1"/>
              <a:t>Goulder</a:t>
            </a:r>
            <a:r>
              <a:rPr lang="en-US" sz="1500" dirty="0"/>
              <a:t> &amp; Kennedy (2011) Interpreting and estimating the value of ecosystem services</a:t>
            </a:r>
          </a:p>
        </p:txBody>
      </p:sp>
    </p:spTree>
    <p:extLst>
      <p:ext uri="{BB962C8B-B14F-4D97-AF65-F5344CB8AC3E}">
        <p14:creationId xmlns:p14="http://schemas.microsoft.com/office/powerpoint/2010/main" val="233971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523C00-7C38-0949-BCF0-016DF520D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633" y="2359045"/>
            <a:ext cx="9483635" cy="308651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How much is the atmosphere worth to humans?</a:t>
            </a:r>
          </a:p>
          <a:p>
            <a:pPr lvl="1"/>
            <a:r>
              <a:rPr lang="en-US" dirty="0"/>
              <a:t>This is not a very meaningful question, at least not for informing a policy decision.</a:t>
            </a:r>
          </a:p>
          <a:p>
            <a:pPr lvl="1"/>
            <a:r>
              <a:rPr lang="en-US" dirty="0"/>
              <a:t>We don’t make decisions about whether we should have an atmosphere or not.</a:t>
            </a:r>
          </a:p>
          <a:p>
            <a:r>
              <a:rPr lang="en-US" dirty="0"/>
              <a:t>How much will a specific </a:t>
            </a:r>
            <a:r>
              <a:rPr lang="en-US" b="1" dirty="0"/>
              <a:t>change</a:t>
            </a:r>
            <a:r>
              <a:rPr lang="en-US" dirty="0"/>
              <a:t> in atmospheric composition affect the different things humans care about?</a:t>
            </a:r>
          </a:p>
          <a:p>
            <a:pPr lvl="1"/>
            <a:r>
              <a:rPr lang="en-US" dirty="0"/>
              <a:t>This question is decision-oriented, and more amenable to economic analysis.</a:t>
            </a:r>
          </a:p>
          <a:p>
            <a:r>
              <a:rPr lang="en-US" dirty="0"/>
              <a:t>Be wary of studies that state the value of an environmental good without being explicit about what the value is in reference to.</a:t>
            </a:r>
          </a:p>
          <a:p>
            <a:pPr lvl="1"/>
            <a:r>
              <a:rPr lang="en-US" dirty="0"/>
              <a:t>“The value of virgin rainforest” – as compared to what: a </a:t>
            </a:r>
            <a:r>
              <a:rPr lang="en-US" dirty="0" err="1"/>
              <a:t>clearcut</a:t>
            </a:r>
            <a:r>
              <a:rPr lang="en-US" dirty="0"/>
              <a:t>?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DB97BE-FAF4-CF44-AD7F-FD9C1F6ED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Focus on differences, not absolutes</a:t>
            </a:r>
            <a:endParaRPr lang="en-US" i="1" dirty="0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34A00FF8-56DD-0847-9ACD-44D56C975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458" y="1331482"/>
            <a:ext cx="6863292" cy="8915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90254C-41B0-124A-84FC-5F4E74CCA901}"/>
              </a:ext>
            </a:extLst>
          </p:cNvPr>
          <p:cNvSpPr txBox="1"/>
          <p:nvPr/>
        </p:nvSpPr>
        <p:spPr>
          <a:xfrm>
            <a:off x="2204633" y="866464"/>
            <a:ext cx="204537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(marginal values)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DD0D4B-0ECF-6E4C-AEEA-C2A0F5D9249A}"/>
              </a:ext>
            </a:extLst>
          </p:cNvPr>
          <p:cNvSpPr txBox="1"/>
          <p:nvPr/>
        </p:nvSpPr>
        <p:spPr>
          <a:xfrm>
            <a:off x="5288568" y="867896"/>
            <a:ext cx="179220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(total values)</a:t>
            </a:r>
          </a:p>
        </p:txBody>
      </p:sp>
    </p:spTree>
    <p:extLst>
      <p:ext uri="{BB962C8B-B14F-4D97-AF65-F5344CB8AC3E}">
        <p14:creationId xmlns:p14="http://schemas.microsoft.com/office/powerpoint/2010/main" val="555552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864BD-F8DE-D540-B3CC-1D063C15C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0" y="1"/>
            <a:ext cx="7620000" cy="910167"/>
          </a:xfrm>
        </p:spPr>
        <p:txBody>
          <a:bodyPr/>
          <a:lstStyle/>
          <a:p>
            <a:r>
              <a:rPr lang="en-US" dirty="0"/>
              <a:t>Understand valuation</a:t>
            </a:r>
            <a:r>
              <a:rPr lang="en-US" baseline="0" dirty="0"/>
              <a:t> methods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71A6E57-75DD-EB4B-9390-6756315DDF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12796" y="772583"/>
            <a:ext cx="6134409" cy="449815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4387BE-F1BB-844E-A5E4-21D7D3F5457C}"/>
              </a:ext>
            </a:extLst>
          </p:cNvPr>
          <p:cNvSpPr txBox="1"/>
          <p:nvPr/>
        </p:nvSpPr>
        <p:spPr>
          <a:xfrm>
            <a:off x="8550233" y="3947687"/>
            <a:ext cx="1325747" cy="1323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33" dirty="0"/>
              <a:t>DEFRA (2008) An introductory guide to valuing ecosystem services. DEFRA: London, UK</a:t>
            </a:r>
          </a:p>
        </p:txBody>
      </p:sp>
    </p:spTree>
    <p:extLst>
      <p:ext uri="{BB962C8B-B14F-4D97-AF65-F5344CB8AC3E}">
        <p14:creationId xmlns:p14="http://schemas.microsoft.com/office/powerpoint/2010/main" val="24770668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15532</TotalTime>
  <Words>2036</Words>
  <Application>Microsoft Macintosh PowerPoint</Application>
  <PresentationFormat>Custom</PresentationFormat>
  <Paragraphs>396</Paragraphs>
  <Slides>36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Calibri</vt:lpstr>
      <vt:lpstr>Cambria Math</vt:lpstr>
      <vt:lpstr>Wingdings</vt:lpstr>
      <vt:lpstr>Office Theme</vt:lpstr>
      <vt:lpstr>PowerPoint Presentation</vt:lpstr>
      <vt:lpstr>Your Final Project</vt:lpstr>
      <vt:lpstr>“What should we do?”</vt:lpstr>
      <vt:lpstr>A Major Tension</vt:lpstr>
      <vt:lpstr>Value: to human beneficiaries</vt:lpstr>
      <vt:lpstr>Ecosystems can create diverse types of benefits</vt:lpstr>
      <vt:lpstr>Changes vs. absolutes</vt:lpstr>
      <vt:lpstr>Focus on differences, not absolutes</vt:lpstr>
      <vt:lpstr>Understand valuation methods</vt:lpstr>
      <vt:lpstr>Types of Goods  Types of Valuation</vt:lpstr>
      <vt:lpstr>Questions</vt:lpstr>
      <vt:lpstr>Spatial relationships  between locations of actions vs. beneficiaries</vt:lpstr>
      <vt:lpstr>PowerPoint Presentation</vt:lpstr>
      <vt:lpstr>PowerPoint Presentation</vt:lpstr>
      <vt:lpstr>PowerPoint Presentation</vt:lpstr>
      <vt:lpstr>Carbon</vt:lpstr>
      <vt:lpstr>The Social Cost of Carbon</vt:lpstr>
      <vt:lpstr>The Importance of Threat</vt:lpstr>
      <vt:lpstr>The Simple Approach</vt:lpstr>
      <vt:lpstr>But are there really no spatial dependencies in carbon sequestration (ecological, threat, cost)?</vt:lpstr>
      <vt:lpstr>Water</vt:lpstr>
      <vt:lpstr>Spatial dependencies</vt:lpstr>
      <vt:lpstr>Combinations of actions: “brute force” approach</vt:lpstr>
      <vt:lpstr>Recreation</vt:lpstr>
      <vt:lpstr>Valuation of amenities (recreation &amp; other)</vt:lpstr>
      <vt:lpstr>Biodiversity</vt:lpstr>
      <vt:lpstr>What scientists value might be opaque to others</vt:lpstr>
      <vt:lpstr>Scaling problems in valuation</vt:lpstr>
      <vt:lpstr>Flagship species = threatened by extinction?</vt:lpstr>
      <vt:lpstr>Complementarity</vt:lpstr>
      <vt:lpstr>PowerPoint Presentation</vt:lpstr>
      <vt:lpstr>Be careful with benefit transfer</vt:lpstr>
      <vt:lpstr>Benefit Transfer: Unit Value</vt:lpstr>
      <vt:lpstr>So what?</vt:lpstr>
      <vt:lpstr>Objective function: alternatives / shortcuts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Nolte, Christoph Karl Elmar</dc:creator>
  <cp:lastModifiedBy>Christoph Nolte</cp:lastModifiedBy>
  <cp:revision>491</cp:revision>
  <dcterms:created xsi:type="dcterms:W3CDTF">2021-01-21T22:10:58Z</dcterms:created>
  <dcterms:modified xsi:type="dcterms:W3CDTF">2025-09-30T19:30:01Z</dcterms:modified>
</cp:coreProperties>
</file>