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51"/>
  </p:notesMasterIdLst>
  <p:handoutMasterIdLst>
    <p:handoutMasterId r:id="rId52"/>
  </p:handoutMasterIdLst>
  <p:sldIdLst>
    <p:sldId id="585" r:id="rId2"/>
    <p:sldId id="388" r:id="rId3"/>
    <p:sldId id="386" r:id="rId4"/>
    <p:sldId id="342" r:id="rId5"/>
    <p:sldId id="397" r:id="rId6"/>
    <p:sldId id="389" r:id="rId7"/>
    <p:sldId id="390" r:id="rId8"/>
    <p:sldId id="338" r:id="rId9"/>
    <p:sldId id="336" r:id="rId10"/>
    <p:sldId id="393" r:id="rId11"/>
    <p:sldId id="331" r:id="rId12"/>
    <p:sldId id="398" r:id="rId13"/>
    <p:sldId id="303" r:id="rId14"/>
    <p:sldId id="405" r:id="rId15"/>
    <p:sldId id="308" r:id="rId16"/>
    <p:sldId id="337" r:id="rId17"/>
    <p:sldId id="394" r:id="rId18"/>
    <p:sldId id="298" r:id="rId19"/>
    <p:sldId id="307" r:id="rId20"/>
    <p:sldId id="309" r:id="rId21"/>
    <p:sldId id="333" r:id="rId22"/>
    <p:sldId id="314" r:id="rId23"/>
    <p:sldId id="319" r:id="rId24"/>
    <p:sldId id="321" r:id="rId25"/>
    <p:sldId id="315" r:id="rId26"/>
    <p:sldId id="334" r:id="rId27"/>
    <p:sldId id="588" r:id="rId28"/>
    <p:sldId id="408" r:id="rId29"/>
    <p:sldId id="409" r:id="rId30"/>
    <p:sldId id="413" r:id="rId31"/>
    <p:sldId id="417" r:id="rId32"/>
    <p:sldId id="414" r:id="rId33"/>
    <p:sldId id="406" r:id="rId34"/>
    <p:sldId id="411" r:id="rId35"/>
    <p:sldId id="457" r:id="rId36"/>
    <p:sldId id="410" r:id="rId37"/>
    <p:sldId id="418" r:id="rId38"/>
    <p:sldId id="463" r:id="rId39"/>
    <p:sldId id="412" r:id="rId40"/>
    <p:sldId id="586" r:id="rId41"/>
    <p:sldId id="297" r:id="rId42"/>
    <p:sldId id="404" r:id="rId43"/>
    <p:sldId id="327" r:id="rId44"/>
    <p:sldId id="310" r:id="rId45"/>
    <p:sldId id="395" r:id="rId46"/>
    <p:sldId id="396" r:id="rId47"/>
    <p:sldId id="343" r:id="rId48"/>
    <p:sldId id="587" r:id="rId49"/>
    <p:sldId id="330" r:id="rId50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4472C4"/>
    <a:srgbClr val="FFD579"/>
    <a:srgbClr val="FFFC00"/>
    <a:srgbClr val="E3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1"/>
    <p:restoredTop sz="91233"/>
  </p:normalViewPr>
  <p:slideViewPr>
    <p:cSldViewPr snapToGrid="0" snapToObjects="1">
      <p:cViewPr varScale="1">
        <p:scale>
          <a:sx n="158" d="100"/>
          <a:sy n="158" d="100"/>
        </p:scale>
        <p:origin x="992" y="176"/>
      </p:cViewPr>
      <p:guideLst/>
    </p:cSldViewPr>
  </p:slideViewPr>
  <p:outlineViewPr>
    <p:cViewPr>
      <p:scale>
        <a:sx n="33" d="100"/>
        <a:sy n="33" d="100"/>
      </p:scale>
      <p:origin x="0" y="-62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41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BBB93B-64BB-3E4F-9A60-ADEB331C4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64098-D5C9-504B-BCC5-DDA9AAAC52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6AB4-01D8-9040-956F-2402CD918122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1C37B-B15F-0040-B34C-3ABCE429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1A5F-0718-0F41-B006-1A42684B6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BD9B8-B3A7-C44C-891B-89511F22C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4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CF827-C029-734F-89F9-159F11822EBD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E99CB-49AC-3648-B4C2-1FC0CAED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6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E99CB-49AC-3648-B4C2-1FC0CAEDCA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7A3C2-E50C-44E2-ADD4-484183BD86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51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E99CB-49AC-3648-B4C2-1FC0CAEDCA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47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32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91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EBDD4-5F4E-4EEF-8DA7-D851CDBAA60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7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EBDD4-5F4E-4EEF-8DA7-D851CDBAA60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1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816" y="914400"/>
            <a:ext cx="8532368" cy="996696"/>
          </a:xfrm>
        </p:spPr>
        <p:txBody>
          <a:bodyPr anchor="ctr"/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56214"/>
            <a:ext cx="7620000" cy="343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12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3" y="1288869"/>
            <a:ext cx="9483635" cy="4005941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90197CC-22EB-EB40-AB7A-1CABD30C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56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044E95-C687-BE41-95CE-B7ABD8CBA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328" y="1288868"/>
            <a:ext cx="4671604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1811FA4-B732-6F45-9C9B-C6330DB6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FDE44E-4934-AC47-AA07-8D118F52F56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10868" y="1288868"/>
            <a:ext cx="4680887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05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90A1-22B9-E542-9FF6-FBC28EFC1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009B5-9CEB-D14D-92C1-4B1A25139D8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41328" y="1288868"/>
            <a:ext cx="4680887" cy="3994088"/>
          </a:xfrm>
          <a:prstGeom prst="rect">
            <a:avLst/>
          </a:prstGeom>
        </p:spPr>
        <p:txBody>
          <a:bodyPr/>
          <a:lstStyle>
            <a:lvl1pPr marL="7938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2B15B-047D-4A44-94E9-C5BEE7905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625" y="1288867"/>
            <a:ext cx="4671604" cy="3994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07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73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424783"/>
            <a:ext cx="8763000" cy="2377281"/>
          </a:xfr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3824554"/>
            <a:ext cx="8763000" cy="125015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05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20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1747F-1938-E94D-B99F-F6311229A830}"/>
              </a:ext>
            </a:extLst>
          </p:cNvPr>
          <p:cNvSpPr/>
          <p:nvPr userDrawn="1"/>
        </p:nvSpPr>
        <p:spPr>
          <a:xfrm>
            <a:off x="0" y="5477936"/>
            <a:ext cx="10160000" cy="237067"/>
          </a:xfrm>
          <a:prstGeom prst="rect">
            <a:avLst/>
          </a:prstGeom>
          <a:solidFill>
            <a:srgbClr val="E3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tabLst>
                <a:tab pos="5079949" algn="ctr"/>
                <a:tab pos="9905901" algn="r"/>
              </a:tabLst>
            </a:pPr>
            <a:r>
              <a:rPr lang="en-US" sz="1167" i="0" dirty="0">
                <a:solidFill>
                  <a:schemeClr val="accent1">
                    <a:lumMod val="75000"/>
                  </a:schemeClr>
                </a:solidFill>
              </a:rPr>
              <a:t>	EE 508: Data Science for Conservation Decisions	</a:t>
            </a:r>
            <a:fld id="{F5E90FC3-A7AC-A24C-898B-2CD0962CF884}" type="slidenum">
              <a:rPr lang="en-US" sz="1167" i="0" smtClean="0">
                <a:solidFill>
                  <a:schemeClr val="accent1">
                    <a:lumMod val="75000"/>
                  </a:schemeClr>
                </a:solidFill>
              </a:rPr>
              <a:pPr marL="0" indent="0" algn="l">
                <a:tabLst>
                  <a:tab pos="5079949" algn="ctr"/>
                  <a:tab pos="9905901" algn="r"/>
                </a:tabLst>
              </a:pPr>
              <a:t>‹#›</a:t>
            </a:fld>
            <a:endParaRPr lang="en-US" sz="1167" i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6" r:id="rId4"/>
    <p:sldLayoutId id="2147483675" r:id="rId5"/>
    <p:sldLayoutId id="2147483677" r:id="rId6"/>
    <p:sldLayoutId id="2147483678" r:id="rId7"/>
  </p:sldLayoutIdLst>
  <p:hf hdr="0" ftr="0" dt="0"/>
  <p:txStyles>
    <p:titleStyle>
      <a:lvl1pPr algn="ctr" defTabSz="761970" rtl="0" eaLnBrk="1" latinLnBrk="0" hangingPunct="1">
        <a:lnSpc>
          <a:spcPct val="90000"/>
        </a:lnSpc>
        <a:spcBef>
          <a:spcPct val="0"/>
        </a:spcBef>
        <a:buNone/>
        <a:defRPr sz="3667" b="1" kern="1200" cap="none" baseline="0">
          <a:solidFill>
            <a:schemeClr val="accent5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D68746-F968-E906-D98C-68AE2BBE88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Impact Evaluation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1A70F8-8D8D-63EB-5B40-1CE4B8113A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Day 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106CF0-378B-A7DA-1ECC-1FC4E9409B93}"/>
              </a:ext>
            </a:extLst>
          </p:cNvPr>
          <p:cNvGrpSpPr/>
          <p:nvPr/>
        </p:nvGrpSpPr>
        <p:grpSpPr>
          <a:xfrm>
            <a:off x="2951922" y="2428710"/>
            <a:ext cx="5596786" cy="2371890"/>
            <a:chOff x="799203" y="4663520"/>
            <a:chExt cx="3681666" cy="15602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F289F1-3E4F-395C-3D91-7B798DD9C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203" y="4663520"/>
              <a:ext cx="2687990" cy="151199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210867-84D0-6A28-7C96-84439657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57557">
              <a:off x="2741638" y="4919368"/>
              <a:ext cx="1739231" cy="1304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886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D93DC18-36F0-0648-8742-FA6CCD63B798}"/>
              </a:ext>
            </a:extLst>
          </p:cNvPr>
          <p:cNvCxnSpPr>
            <a:cxnSpLocks/>
          </p:cNvCxnSpPr>
          <p:nvPr/>
        </p:nvCxnSpPr>
        <p:spPr>
          <a:xfrm>
            <a:off x="5082451" y="2829337"/>
            <a:ext cx="0" cy="618817"/>
          </a:xfrm>
          <a:prstGeom prst="line">
            <a:avLst/>
          </a:prstGeom>
          <a:ln w="76200">
            <a:solidFill>
              <a:srgbClr val="F4AAA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Toolbox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53028" y="2986897"/>
            <a:ext cx="1258845" cy="295144"/>
          </a:xfrm>
          <a:prstGeom prst="round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Matching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95052" y="2121779"/>
            <a:ext cx="1258845" cy="49169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Instrumental Variables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895052" y="2793040"/>
            <a:ext cx="1258845" cy="49169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Regression Discontinuity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3147" y="2121780"/>
            <a:ext cx="1258845" cy="644684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Randomized Controlled Trial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(Experiment)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73230" y="2793040"/>
            <a:ext cx="1310107" cy="49169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Difference-in-Differences (BACI)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4443" y="1691463"/>
            <a:ext cx="11841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Experimental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46956" y="1588870"/>
            <a:ext cx="125884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Controlling for Confounders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5734" y="1691463"/>
            <a:ext cx="155071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Non-experimental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50767" y="2121779"/>
            <a:ext cx="1258845" cy="49169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Before vs. After (BA)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98862" y="2121779"/>
            <a:ext cx="1258845" cy="491695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Control vs. Intervention (CI)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12600" y="1588870"/>
            <a:ext cx="159262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“Natural” Experiments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6710" y="1691463"/>
            <a:ext cx="144548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Comparative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453028" y="2112924"/>
            <a:ext cx="1258845" cy="716414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Regressions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(Linear, Multiple, Logistic, Panel)</a:t>
            </a:r>
          </a:p>
        </p:txBody>
      </p:sp>
      <p:sp>
        <p:nvSpPr>
          <p:cNvPr id="23" name="Right Brace 22"/>
          <p:cNvSpPr/>
          <p:nvPr/>
        </p:nvSpPr>
        <p:spPr>
          <a:xfrm rot="16200000">
            <a:off x="5753201" y="111533"/>
            <a:ext cx="89709" cy="2702193"/>
          </a:xfrm>
          <a:prstGeom prst="rightBrace">
            <a:avLst>
              <a:gd name="adj1" fmla="val 8333"/>
              <a:gd name="adj2" fmla="val 4990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24" name="TextBox 23"/>
          <p:cNvSpPr txBox="1"/>
          <p:nvPr/>
        </p:nvSpPr>
        <p:spPr>
          <a:xfrm>
            <a:off x="4790549" y="1095197"/>
            <a:ext cx="206413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“Quasi-Experimental”</a:t>
            </a:r>
          </a:p>
        </p:txBody>
      </p:sp>
      <p:sp>
        <p:nvSpPr>
          <p:cNvPr id="25" name="Right Brace 24"/>
          <p:cNvSpPr/>
          <p:nvPr/>
        </p:nvSpPr>
        <p:spPr>
          <a:xfrm rot="16200000">
            <a:off x="4286673" y="-1835635"/>
            <a:ext cx="121826" cy="5603129"/>
          </a:xfrm>
          <a:prstGeom prst="rightBrace">
            <a:avLst>
              <a:gd name="adj1" fmla="val 8333"/>
              <a:gd name="adj2" fmla="val 4990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33"/>
          </a:p>
        </p:txBody>
      </p:sp>
      <p:sp>
        <p:nvSpPr>
          <p:cNvPr id="26" name="TextBox 25"/>
          <p:cNvSpPr txBox="1"/>
          <p:nvPr/>
        </p:nvSpPr>
        <p:spPr>
          <a:xfrm>
            <a:off x="3644896" y="581267"/>
            <a:ext cx="13824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Observational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1538939" y="4516461"/>
            <a:ext cx="7057158" cy="614902"/>
          </a:xfrm>
          <a:prstGeom prst="rightArrow">
            <a:avLst>
              <a:gd name="adj1" fmla="val 62118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C00000"/>
                </a:solidFill>
              </a:rPr>
              <a:t>Better ability to deal with selection bias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53028" y="3973143"/>
            <a:ext cx="1258845" cy="441438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Synthetic Counterfactuals</a:t>
            </a:r>
          </a:p>
        </p:txBody>
      </p:sp>
      <p:pic>
        <p:nvPicPr>
          <p:cNvPr id="30" name="Picture 2" descr="http://www.davidmtoledo.com/wp-content/uploads/2013/09/Toolbox_squa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623" y="583630"/>
            <a:ext cx="918467" cy="8792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29047" y="2870277"/>
            <a:ext cx="1414414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Includes:</a:t>
            </a:r>
          </a:p>
          <a:p>
            <a:pPr marL="114295" indent="-114295">
              <a:buFont typeface="Arial" panose="020B0604020202020204" pitchFamily="34" charset="0"/>
              <a:buChar char="•"/>
            </a:pPr>
            <a:r>
              <a:rPr lang="en-US" sz="1333" dirty="0"/>
              <a:t>Randomized encouragement</a:t>
            </a:r>
          </a:p>
          <a:p>
            <a:pPr marL="114295" indent="-114295">
              <a:buFont typeface="Arial" panose="020B0604020202020204" pitchFamily="34" charset="0"/>
              <a:buChar char="•"/>
            </a:pPr>
            <a:r>
              <a:rPr lang="en-US" sz="1333" dirty="0"/>
              <a:t>Randomized phase-in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ACD6D1F-C2B7-D64F-B80A-3C26F4B93A8B}"/>
              </a:ext>
            </a:extLst>
          </p:cNvPr>
          <p:cNvSpPr/>
          <p:nvPr/>
        </p:nvSpPr>
        <p:spPr>
          <a:xfrm>
            <a:off x="4453028" y="3448154"/>
            <a:ext cx="1258845" cy="391560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Panel Data Models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FAB74A-F7EC-A64F-B4E7-CD059B739CE7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>
            <a:off x="4283337" y="3038888"/>
            <a:ext cx="169691" cy="605046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7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/>
      <p:bldP spid="13" grpId="0"/>
      <p:bldP spid="14" grpId="0"/>
      <p:bldP spid="16" grpId="0" animBg="1"/>
      <p:bldP spid="17" grpId="0" animBg="1"/>
      <p:bldP spid="19" grpId="0"/>
      <p:bldP spid="20" grpId="0"/>
      <p:bldP spid="22" grpId="0" animBg="1"/>
      <p:bldP spid="23" grpId="0" animBg="1"/>
      <p:bldP spid="24" grpId="0"/>
      <p:bldP spid="25" grpId="0" animBg="1"/>
      <p:bldP spid="26" grpId="0"/>
      <p:bldP spid="40" grpId="0" animBg="1"/>
      <p:bldP spid="44" grpId="0" animBg="1"/>
      <p:bldP spid="18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Units of Analysis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69698" y="3610074"/>
            <a:ext cx="945833" cy="812297"/>
            <a:chOff x="5411724" y="3547872"/>
            <a:chExt cx="2342388" cy="201168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Freeform 4"/>
            <p:cNvSpPr/>
            <p:nvPr/>
          </p:nvSpPr>
          <p:spPr>
            <a:xfrm>
              <a:off x="5559552" y="4011168"/>
              <a:ext cx="1304544" cy="1255776"/>
            </a:xfrm>
            <a:custGeom>
              <a:avLst/>
              <a:gdLst>
                <a:gd name="connsiteX0" fmla="*/ 829056 w 1304544"/>
                <a:gd name="connsiteY0" fmla="*/ 0 h 1255776"/>
                <a:gd name="connsiteX1" fmla="*/ 1304544 w 1304544"/>
                <a:gd name="connsiteY1" fmla="*/ 1024128 h 1255776"/>
                <a:gd name="connsiteX2" fmla="*/ 268224 w 1304544"/>
                <a:gd name="connsiteY2" fmla="*/ 1255776 h 1255776"/>
                <a:gd name="connsiteX3" fmla="*/ 0 w 1304544"/>
                <a:gd name="connsiteY3" fmla="*/ 329184 h 1255776"/>
                <a:gd name="connsiteX4" fmla="*/ 829056 w 1304544"/>
                <a:gd name="connsiteY4" fmla="*/ 0 h 125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544" h="1255776">
                  <a:moveTo>
                    <a:pt x="829056" y="0"/>
                  </a:moveTo>
                  <a:lnTo>
                    <a:pt x="1304544" y="1024128"/>
                  </a:lnTo>
                  <a:lnTo>
                    <a:pt x="268224" y="1255776"/>
                  </a:lnTo>
                  <a:lnTo>
                    <a:pt x="0" y="329184"/>
                  </a:lnTo>
                  <a:lnTo>
                    <a:pt x="829056" y="0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" name="Freeform 5"/>
            <p:cNvSpPr/>
            <p:nvPr/>
          </p:nvSpPr>
          <p:spPr>
            <a:xfrm>
              <a:off x="6435852" y="3864864"/>
              <a:ext cx="1072896" cy="1121664"/>
            </a:xfrm>
            <a:custGeom>
              <a:avLst/>
              <a:gdLst>
                <a:gd name="connsiteX0" fmla="*/ 0 w 1072896"/>
                <a:gd name="connsiteY0" fmla="*/ 73152 h 1121664"/>
                <a:gd name="connsiteX1" fmla="*/ 487680 w 1072896"/>
                <a:gd name="connsiteY1" fmla="*/ 1121664 h 1121664"/>
                <a:gd name="connsiteX2" fmla="*/ 1072896 w 1072896"/>
                <a:gd name="connsiteY2" fmla="*/ 731520 h 1121664"/>
                <a:gd name="connsiteX3" fmla="*/ 329184 w 1072896"/>
                <a:gd name="connsiteY3" fmla="*/ 0 h 1121664"/>
                <a:gd name="connsiteX4" fmla="*/ 0 w 1072896"/>
                <a:gd name="connsiteY4" fmla="*/ 73152 h 112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96" h="1121664">
                  <a:moveTo>
                    <a:pt x="0" y="73152"/>
                  </a:moveTo>
                  <a:lnTo>
                    <a:pt x="487680" y="1121664"/>
                  </a:lnTo>
                  <a:lnTo>
                    <a:pt x="1072896" y="731520"/>
                  </a:lnTo>
                  <a:lnTo>
                    <a:pt x="329184" y="0"/>
                  </a:lnTo>
                  <a:lnTo>
                    <a:pt x="0" y="73152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" name="Freeform 6"/>
            <p:cNvSpPr/>
            <p:nvPr/>
          </p:nvSpPr>
          <p:spPr>
            <a:xfrm>
              <a:off x="5411724" y="3547872"/>
              <a:ext cx="938784" cy="707136"/>
            </a:xfrm>
            <a:custGeom>
              <a:avLst/>
              <a:gdLst>
                <a:gd name="connsiteX0" fmla="*/ 109728 w 938784"/>
                <a:gd name="connsiteY0" fmla="*/ 707136 h 707136"/>
                <a:gd name="connsiteX1" fmla="*/ 938784 w 938784"/>
                <a:gd name="connsiteY1" fmla="*/ 390144 h 707136"/>
                <a:gd name="connsiteX2" fmla="*/ 633984 w 938784"/>
                <a:gd name="connsiteY2" fmla="*/ 0 h 707136"/>
                <a:gd name="connsiteX3" fmla="*/ 0 w 938784"/>
                <a:gd name="connsiteY3" fmla="*/ 329184 h 707136"/>
                <a:gd name="connsiteX4" fmla="*/ 109728 w 938784"/>
                <a:gd name="connsiteY4" fmla="*/ 707136 h 70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784" h="707136">
                  <a:moveTo>
                    <a:pt x="109728" y="707136"/>
                  </a:moveTo>
                  <a:lnTo>
                    <a:pt x="938784" y="390144"/>
                  </a:lnTo>
                  <a:lnTo>
                    <a:pt x="633984" y="0"/>
                  </a:lnTo>
                  <a:lnTo>
                    <a:pt x="0" y="329184"/>
                  </a:lnTo>
                  <a:lnTo>
                    <a:pt x="109728" y="707136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" name="Freeform 7"/>
            <p:cNvSpPr/>
            <p:nvPr/>
          </p:nvSpPr>
          <p:spPr>
            <a:xfrm>
              <a:off x="6925056" y="4681728"/>
              <a:ext cx="829056" cy="877824"/>
            </a:xfrm>
            <a:custGeom>
              <a:avLst/>
              <a:gdLst>
                <a:gd name="connsiteX0" fmla="*/ 0 w 829056"/>
                <a:gd name="connsiteY0" fmla="*/ 402336 h 877824"/>
                <a:gd name="connsiteX1" fmla="*/ 597408 w 829056"/>
                <a:gd name="connsiteY1" fmla="*/ 0 h 877824"/>
                <a:gd name="connsiteX2" fmla="*/ 829056 w 829056"/>
                <a:gd name="connsiteY2" fmla="*/ 633984 h 877824"/>
                <a:gd name="connsiteX3" fmla="*/ 109728 w 829056"/>
                <a:gd name="connsiteY3" fmla="*/ 877824 h 877824"/>
                <a:gd name="connsiteX4" fmla="*/ 0 w 829056"/>
                <a:gd name="connsiteY4" fmla="*/ 402336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056" h="877824">
                  <a:moveTo>
                    <a:pt x="0" y="402336"/>
                  </a:moveTo>
                  <a:lnTo>
                    <a:pt x="597408" y="0"/>
                  </a:lnTo>
                  <a:lnTo>
                    <a:pt x="829056" y="633984"/>
                  </a:lnTo>
                  <a:lnTo>
                    <a:pt x="109728" y="877824"/>
                  </a:lnTo>
                  <a:lnTo>
                    <a:pt x="0" y="402336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303173"/>
              </p:ext>
            </p:extLst>
          </p:nvPr>
        </p:nvGraphicFramePr>
        <p:xfrm>
          <a:off x="2279947" y="3633459"/>
          <a:ext cx="698500" cy="7429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82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25"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25"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25"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825"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825"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5487652" y="3518110"/>
            <a:ext cx="1158240" cy="904261"/>
          </a:xfrm>
          <a:custGeom>
            <a:avLst/>
            <a:gdLst>
              <a:gd name="connsiteX0" fmla="*/ 2023872 w 2901696"/>
              <a:gd name="connsiteY0" fmla="*/ 134112 h 2438400"/>
              <a:gd name="connsiteX1" fmla="*/ 1767840 w 2901696"/>
              <a:gd name="connsiteY1" fmla="*/ 243840 h 2438400"/>
              <a:gd name="connsiteX2" fmla="*/ 1389888 w 2901696"/>
              <a:gd name="connsiteY2" fmla="*/ 243840 h 2438400"/>
              <a:gd name="connsiteX3" fmla="*/ 963168 w 2901696"/>
              <a:gd name="connsiteY3" fmla="*/ 280416 h 2438400"/>
              <a:gd name="connsiteX4" fmla="*/ 609600 w 2901696"/>
              <a:gd name="connsiteY4" fmla="*/ 597408 h 2438400"/>
              <a:gd name="connsiteX5" fmla="*/ 377952 w 2901696"/>
              <a:gd name="connsiteY5" fmla="*/ 1231392 h 2438400"/>
              <a:gd name="connsiteX6" fmla="*/ 36576 w 2901696"/>
              <a:gd name="connsiteY6" fmla="*/ 1487424 h 2438400"/>
              <a:gd name="connsiteX7" fmla="*/ 0 w 2901696"/>
              <a:gd name="connsiteY7" fmla="*/ 2060448 h 2438400"/>
              <a:gd name="connsiteX8" fmla="*/ 280416 w 2901696"/>
              <a:gd name="connsiteY8" fmla="*/ 2389632 h 2438400"/>
              <a:gd name="connsiteX9" fmla="*/ 390144 w 2901696"/>
              <a:gd name="connsiteY9" fmla="*/ 2426208 h 2438400"/>
              <a:gd name="connsiteX10" fmla="*/ 463296 w 2901696"/>
              <a:gd name="connsiteY10" fmla="*/ 2438400 h 2438400"/>
              <a:gd name="connsiteX11" fmla="*/ 1194816 w 2901696"/>
              <a:gd name="connsiteY11" fmla="*/ 2426208 h 2438400"/>
              <a:gd name="connsiteX12" fmla="*/ 1219200 w 2901696"/>
              <a:gd name="connsiteY12" fmla="*/ 2194560 h 2438400"/>
              <a:gd name="connsiteX13" fmla="*/ 1158240 w 2901696"/>
              <a:gd name="connsiteY13" fmla="*/ 1840992 h 2438400"/>
              <a:gd name="connsiteX14" fmla="*/ 1414272 w 2901696"/>
              <a:gd name="connsiteY14" fmla="*/ 1524000 h 2438400"/>
              <a:gd name="connsiteX15" fmla="*/ 1511808 w 2901696"/>
              <a:gd name="connsiteY15" fmla="*/ 1475232 h 2438400"/>
              <a:gd name="connsiteX16" fmla="*/ 1548384 w 2901696"/>
              <a:gd name="connsiteY16" fmla="*/ 1450848 h 2438400"/>
              <a:gd name="connsiteX17" fmla="*/ 1633728 w 2901696"/>
              <a:gd name="connsiteY17" fmla="*/ 1438656 h 2438400"/>
              <a:gd name="connsiteX18" fmla="*/ 2121408 w 2901696"/>
              <a:gd name="connsiteY18" fmla="*/ 1377696 h 2438400"/>
              <a:gd name="connsiteX19" fmla="*/ 2231136 w 2901696"/>
              <a:gd name="connsiteY19" fmla="*/ 1341120 h 2438400"/>
              <a:gd name="connsiteX20" fmla="*/ 2731008 w 2901696"/>
              <a:gd name="connsiteY20" fmla="*/ 1072896 h 2438400"/>
              <a:gd name="connsiteX21" fmla="*/ 2901696 w 2901696"/>
              <a:gd name="connsiteY21" fmla="*/ 597408 h 2438400"/>
              <a:gd name="connsiteX22" fmla="*/ 2755392 w 2901696"/>
              <a:gd name="connsiteY22" fmla="*/ 24384 h 2438400"/>
              <a:gd name="connsiteX23" fmla="*/ 2145792 w 2901696"/>
              <a:gd name="connsiteY23" fmla="*/ 0 h 2438400"/>
              <a:gd name="connsiteX24" fmla="*/ 2023872 w 2901696"/>
              <a:gd name="connsiteY24" fmla="*/ 134112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01696" h="2438400">
                <a:moveTo>
                  <a:pt x="2023872" y="134112"/>
                </a:moveTo>
                <a:lnTo>
                  <a:pt x="1767840" y="243840"/>
                </a:lnTo>
                <a:lnTo>
                  <a:pt x="1389888" y="243840"/>
                </a:lnTo>
                <a:lnTo>
                  <a:pt x="963168" y="280416"/>
                </a:lnTo>
                <a:lnTo>
                  <a:pt x="609600" y="597408"/>
                </a:lnTo>
                <a:lnTo>
                  <a:pt x="377952" y="1231392"/>
                </a:lnTo>
                <a:lnTo>
                  <a:pt x="36576" y="1487424"/>
                </a:lnTo>
                <a:lnTo>
                  <a:pt x="0" y="2060448"/>
                </a:lnTo>
                <a:lnTo>
                  <a:pt x="280416" y="2389632"/>
                </a:lnTo>
                <a:cubicBezTo>
                  <a:pt x="316992" y="2401824"/>
                  <a:pt x="352891" y="2416274"/>
                  <a:pt x="390144" y="2426208"/>
                </a:cubicBezTo>
                <a:cubicBezTo>
                  <a:pt x="414030" y="2432578"/>
                  <a:pt x="463296" y="2438400"/>
                  <a:pt x="463296" y="2438400"/>
                </a:cubicBezTo>
                <a:lnTo>
                  <a:pt x="1194816" y="2426208"/>
                </a:lnTo>
                <a:lnTo>
                  <a:pt x="1219200" y="2194560"/>
                </a:lnTo>
                <a:lnTo>
                  <a:pt x="1158240" y="1840992"/>
                </a:lnTo>
                <a:lnTo>
                  <a:pt x="1414272" y="1524000"/>
                </a:lnTo>
                <a:cubicBezTo>
                  <a:pt x="1446784" y="1507744"/>
                  <a:pt x="1479897" y="1492638"/>
                  <a:pt x="1511808" y="1475232"/>
                </a:cubicBezTo>
                <a:cubicBezTo>
                  <a:pt x="1524672" y="1468215"/>
                  <a:pt x="1534349" y="1455058"/>
                  <a:pt x="1548384" y="1450848"/>
                </a:cubicBezTo>
                <a:cubicBezTo>
                  <a:pt x="1575909" y="1442591"/>
                  <a:pt x="1633728" y="1438656"/>
                  <a:pt x="1633728" y="1438656"/>
                </a:cubicBezTo>
                <a:lnTo>
                  <a:pt x="2121408" y="1377696"/>
                </a:lnTo>
                <a:lnTo>
                  <a:pt x="2231136" y="1341120"/>
                </a:lnTo>
                <a:lnTo>
                  <a:pt x="2731008" y="1072896"/>
                </a:lnTo>
                <a:lnTo>
                  <a:pt x="2901696" y="597408"/>
                </a:lnTo>
                <a:lnTo>
                  <a:pt x="2755392" y="24384"/>
                </a:lnTo>
                <a:lnTo>
                  <a:pt x="2145792" y="0"/>
                </a:lnTo>
                <a:lnTo>
                  <a:pt x="2023872" y="13411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026" name="Picture 2" descr="http://www.clker.com/cliparts/4/1/7/6/12065713681778551484nicubunu_RPG_map_symbols_Farm_2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052" y="1882140"/>
            <a:ext cx="1195979" cy="948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eviewcf.turbosquid.com/Preview/2014/05/26__05_08_43/people1.jpg05038e98-dbc1-47b4-8933-bbfe2461eddcLarg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234" y="1873948"/>
            <a:ext cx="1192301" cy="1192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ker.com/cliparts/3/1/c/2/1332878756923278593RPG%20Map%20Village%20Symbol.svg.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425" y="1873947"/>
            <a:ext cx="937759" cy="948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9234" y="2932625"/>
            <a:ext cx="119230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Individuals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23354" y="2933464"/>
            <a:ext cx="119230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Households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53592" y="2922703"/>
            <a:ext cx="119230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Villages / Communities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9234" y="4519624"/>
            <a:ext cx="119230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Pixels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3532" y="4519624"/>
            <a:ext cx="119230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Plots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9186" y="4519624"/>
            <a:ext cx="119230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Protected Areas</a:t>
            </a:r>
          </a:p>
        </p:txBody>
      </p:sp>
      <p:sp>
        <p:nvSpPr>
          <p:cNvPr id="14" name="Freeform 13"/>
          <p:cNvSpPr/>
          <p:nvPr/>
        </p:nvSpPr>
        <p:spPr>
          <a:xfrm>
            <a:off x="7323920" y="1882140"/>
            <a:ext cx="1028700" cy="975360"/>
          </a:xfrm>
          <a:custGeom>
            <a:avLst/>
            <a:gdLst>
              <a:gd name="connsiteX0" fmla="*/ 438912 w 1645920"/>
              <a:gd name="connsiteY0" fmla="*/ 0 h 1560576"/>
              <a:gd name="connsiteX1" fmla="*/ 0 w 1645920"/>
              <a:gd name="connsiteY1" fmla="*/ 768096 h 1560576"/>
              <a:gd name="connsiteX2" fmla="*/ 670560 w 1645920"/>
              <a:gd name="connsiteY2" fmla="*/ 1560576 h 1560576"/>
              <a:gd name="connsiteX3" fmla="*/ 1645920 w 1645920"/>
              <a:gd name="connsiteY3" fmla="*/ 1243584 h 1560576"/>
              <a:gd name="connsiteX4" fmla="*/ 438912 w 1645920"/>
              <a:gd name="connsiteY4" fmla="*/ 0 h 15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560576">
                <a:moveTo>
                  <a:pt x="438912" y="0"/>
                </a:moveTo>
                <a:lnTo>
                  <a:pt x="0" y="768096"/>
                </a:lnTo>
                <a:lnTo>
                  <a:pt x="670560" y="1560576"/>
                </a:lnTo>
                <a:lnTo>
                  <a:pt x="1645920" y="1243584"/>
                </a:lnTo>
                <a:lnTo>
                  <a:pt x="438912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4" name="TextBox 23"/>
          <p:cNvSpPr txBox="1"/>
          <p:nvPr/>
        </p:nvSpPr>
        <p:spPr>
          <a:xfrm>
            <a:off x="7167712" y="2932625"/>
            <a:ext cx="119230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Jurisdictions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466" y="3469609"/>
            <a:ext cx="962318" cy="9527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67712" y="4516225"/>
            <a:ext cx="119230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Countries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37419" y="338521"/>
            <a:ext cx="2152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sz="1400" dirty="0"/>
              <a:t>Should reflect the targeting of the policy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sz="1400" dirty="0"/>
              <a:t>Can be hierarchical (e.g. village -&gt; individuals) </a:t>
            </a:r>
          </a:p>
        </p:txBody>
      </p:sp>
    </p:spTree>
    <p:extLst>
      <p:ext uri="{BB962C8B-B14F-4D97-AF65-F5344CB8AC3E}">
        <p14:creationId xmlns:p14="http://schemas.microsoft.com/office/powerpoint/2010/main" val="422283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  <p:bldP spid="17" grpId="0"/>
      <p:bldP spid="18" grpId="0"/>
      <p:bldP spid="19" grpId="0"/>
      <p:bldP spid="20" grpId="0"/>
      <p:bldP spid="14" grpId="0" animBg="1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A46724-4AA4-2448-B677-D3224C15142F}"/>
              </a:ext>
            </a:extLst>
          </p:cNvPr>
          <p:cNvSpPr/>
          <p:nvPr/>
        </p:nvSpPr>
        <p:spPr>
          <a:xfrm>
            <a:off x="2231571" y="1623785"/>
            <a:ext cx="5524502" cy="216807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“We have no shortage of good ideas to solve environmental problems, but we do have a glaring shortage of evidence to support these ideas”</a:t>
            </a:r>
          </a:p>
        </p:txBody>
      </p:sp>
    </p:spTree>
    <p:extLst>
      <p:ext uri="{BB962C8B-B14F-4D97-AF65-F5344CB8AC3E}">
        <p14:creationId xmlns:p14="http://schemas.microsoft.com/office/powerpoint/2010/main" val="2179497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Difference-</a:t>
            </a:r>
            <a:r>
              <a:rPr lang="en-US" baseline="0" dirty="0"/>
              <a:t>in-Differences (DID)</a:t>
            </a:r>
            <a:endParaRPr lang="en-US" dirty="0"/>
          </a:p>
        </p:txBody>
      </p:sp>
      <p:pic>
        <p:nvPicPr>
          <p:cNvPr id="1026" name="Picture 2" descr="Illustration of Difference in Differenc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1440" y="1249106"/>
            <a:ext cx="3324043" cy="318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0785" y="2223356"/>
            <a:ext cx="122682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985825" y="2947256"/>
            <a:ext cx="281178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85825" y="3385406"/>
            <a:ext cx="281178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13582" y="2469889"/>
            <a:ext cx="138684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Difference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13582" y="3047894"/>
            <a:ext cx="138684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Difference 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70074" y="2223356"/>
            <a:ext cx="0" cy="723900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770074" y="2947256"/>
            <a:ext cx="0" cy="438150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935809" y="2509106"/>
            <a:ext cx="0" cy="438150"/>
          </a:xfrm>
          <a:prstGeom prst="straightConnector1">
            <a:avLst/>
          </a:prstGeom>
          <a:ln w="190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5809" y="2223356"/>
            <a:ext cx="0" cy="28575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06294" y="2238596"/>
            <a:ext cx="5023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DID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6508666" y="2244220"/>
            <a:ext cx="312604" cy="9617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/>
          <p:cNvSpPr txBox="1"/>
          <p:nvPr/>
        </p:nvSpPr>
        <p:spPr>
          <a:xfrm>
            <a:off x="6866623" y="2113562"/>
            <a:ext cx="154114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Treatment Effect?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34482" y="2036618"/>
            <a:ext cx="154114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intervention </a:t>
            </a:r>
            <a:br>
              <a:rPr lang="en-US" sz="1333" dirty="0"/>
            </a:br>
            <a:r>
              <a:rPr lang="en-US" sz="1333" dirty="0"/>
              <a:t>/ treated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00213" y="3129288"/>
            <a:ext cx="154114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B8992-DE35-374C-9BAE-8C2487EFB5A4}"/>
              </a:ext>
            </a:extLst>
          </p:cNvPr>
          <p:cNvSpPr txBox="1"/>
          <p:nvPr/>
        </p:nvSpPr>
        <p:spPr>
          <a:xfrm>
            <a:off x="1546087" y="4822102"/>
            <a:ext cx="707887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dirty="0"/>
              <a:t>Can control for </a:t>
            </a:r>
            <a:r>
              <a:rPr lang="en-US" sz="1667" b="1" dirty="0"/>
              <a:t>time-invariant </a:t>
            </a:r>
            <a:r>
              <a:rPr lang="en-US" sz="1667" dirty="0"/>
              <a:t>confounders (i.e. confounders that might affect one group more than the other, but with that difference not varying over time)</a:t>
            </a:r>
          </a:p>
        </p:txBody>
      </p:sp>
    </p:spTree>
    <p:extLst>
      <p:ext uri="{BB962C8B-B14F-4D97-AF65-F5344CB8AC3E}">
        <p14:creationId xmlns:p14="http://schemas.microsoft.com/office/powerpoint/2010/main" val="83846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6" grpId="0"/>
      <p:bldP spid="10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3A24-9BDD-9A4F-8A2E-76A5C627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Difference-in-Differences (DID)</a:t>
            </a:r>
          </a:p>
        </p:txBody>
      </p:sp>
      <p:pic>
        <p:nvPicPr>
          <p:cNvPr id="1026" name="Picture 2" descr="https://www.mailman.columbia.edu/sites/default/files/png/DIDgraph.png">
            <a:extLst>
              <a:ext uri="{FF2B5EF4-FFF2-40B4-BE49-F238E27FC236}">
                <a16:creationId xmlns:a16="http://schemas.microsoft.com/office/drawing/2014/main" id="{E5CE8DBE-551C-F949-AF0B-3B360ECA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0" y="1269410"/>
            <a:ext cx="5334000" cy="32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C892F-FCD1-DF49-9925-3C09E7258321}"/>
              </a:ext>
            </a:extLst>
          </p:cNvPr>
          <p:cNvSpPr txBox="1"/>
          <p:nvPr/>
        </p:nvSpPr>
        <p:spPr>
          <a:xfrm>
            <a:off x="2263416" y="4736041"/>
            <a:ext cx="5644212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dirty="0"/>
              <a:t>Argument for validity of DID is usually perceived as stronger if pre-intervention outcomes follow </a:t>
            </a:r>
            <a:r>
              <a:rPr lang="en-US" sz="1667" b="1" dirty="0"/>
              <a:t>parallel time trends.</a:t>
            </a:r>
          </a:p>
        </p:txBody>
      </p:sp>
    </p:spTree>
    <p:extLst>
      <p:ext uri="{BB962C8B-B14F-4D97-AF65-F5344CB8AC3E}">
        <p14:creationId xmlns:p14="http://schemas.microsoft.com/office/powerpoint/2010/main" val="283347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3943" y="3878727"/>
            <a:ext cx="2902147" cy="141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83973" y="1288869"/>
            <a:ext cx="4939296" cy="4005941"/>
          </a:xfrm>
        </p:spPr>
        <p:txBody>
          <a:bodyPr>
            <a:normAutofit/>
          </a:bodyPr>
          <a:lstStyle/>
          <a:p>
            <a:r>
              <a:rPr lang="en-US" dirty="0"/>
              <a:t>Problems occur if</a:t>
            </a:r>
          </a:p>
          <a:p>
            <a:pPr lvl="1"/>
            <a:r>
              <a:rPr lang="en-US" dirty="0"/>
              <a:t>Treated and untreated</a:t>
            </a:r>
            <a:r>
              <a:rPr lang="en-US" baseline="0" dirty="0"/>
              <a:t> units are very different from each other (occupy different areas in covariate space)</a:t>
            </a:r>
            <a:br>
              <a:rPr lang="en-US" baseline="0" dirty="0"/>
            </a:br>
            <a:r>
              <a:rPr lang="en-US" dirty="0">
                <a:sym typeface="Wingdings" panose="05000000000000000000" pitchFamily="2" charset="2"/>
              </a:rPr>
              <a:t> extrapolation</a:t>
            </a:r>
            <a:endParaRPr lang="en-US" baseline="0" dirty="0"/>
          </a:p>
          <a:p>
            <a:pPr lvl="1"/>
            <a:r>
              <a:rPr lang="en-US" dirty="0"/>
              <a:t>Functional relationship between covariates and outcome is unknown and/or non-linear?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Regressions</a:t>
            </a:r>
          </a:p>
        </p:txBody>
      </p:sp>
      <p:pic>
        <p:nvPicPr>
          <p:cNvPr id="2050" name="Picture 2" descr="https://dr282zn36sxxg.cloudfront.net/datastreams/f-d%3A3e41209c5e8f71c7c2cf1edba2ef5d0c64d883e758fa22d9aa87f8a5%2BIMAGE%2BIMAGE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96" y="1401208"/>
            <a:ext cx="3831505" cy="2294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4480" y="544376"/>
            <a:ext cx="29817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with a treatment dummy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26090" y="5027348"/>
            <a:ext cx="135964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25" i="1" dirty="0"/>
              <a:t>Ferraro et al. 2011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580" y="4326256"/>
            <a:ext cx="325374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25" dirty="0"/>
          </a:p>
        </p:txBody>
      </p:sp>
      <p:sp>
        <p:nvSpPr>
          <p:cNvPr id="8" name="TextBox 7"/>
          <p:cNvSpPr txBox="1"/>
          <p:nvPr/>
        </p:nvSpPr>
        <p:spPr>
          <a:xfrm>
            <a:off x="435611" y="4218271"/>
            <a:ext cx="4448362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sz="1333" dirty="0"/>
              <a:t>Ordinary Least Squares (OLS) / multiple linear regressions / generalized linear models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sz="1333" dirty="0"/>
              <a:t>Logit / </a:t>
            </a:r>
            <a:r>
              <a:rPr lang="en-US" sz="1333" dirty="0" err="1"/>
              <a:t>Probit</a:t>
            </a:r>
            <a:r>
              <a:rPr lang="en-US" sz="1333" dirty="0"/>
              <a:t> models (for binary outcomes)</a:t>
            </a:r>
          </a:p>
          <a:p>
            <a:pPr marL="178587" indent="-178587">
              <a:buFont typeface="Arial" panose="020B0604020202020204" pitchFamily="34" charset="0"/>
              <a:buChar char="•"/>
            </a:pPr>
            <a:r>
              <a:rPr lang="en-US" sz="1333" dirty="0"/>
              <a:t>Interactions &amp; more complex functional forms are possible</a:t>
            </a:r>
          </a:p>
        </p:txBody>
      </p:sp>
    </p:spTree>
    <p:extLst>
      <p:ext uri="{BB962C8B-B14F-4D97-AF65-F5344CB8AC3E}">
        <p14:creationId xmlns:p14="http://schemas.microsoft.com/office/powerpoint/2010/main" val="28718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01982-0E24-8B9B-E1EC-96F043DEB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288869"/>
            <a:ext cx="3986811" cy="4156694"/>
          </a:xfrm>
        </p:spPr>
        <p:txBody>
          <a:bodyPr>
            <a:normAutofit/>
          </a:bodyPr>
          <a:lstStyle/>
          <a:p>
            <a:r>
              <a:rPr lang="en-US" sz="2400" dirty="0"/>
              <a:t>Matching </a:t>
            </a:r>
            <a:r>
              <a:rPr lang="en-US" sz="2400" b="1" dirty="0"/>
              <a:t>treated</a:t>
            </a:r>
            <a:r>
              <a:rPr lang="en-US" sz="2400" dirty="0"/>
              <a:t> units </a:t>
            </a:r>
            <a:br>
              <a:rPr lang="en-US" sz="2400" dirty="0"/>
            </a:br>
            <a:r>
              <a:rPr lang="en-US" sz="2400" dirty="0"/>
              <a:t>to </a:t>
            </a:r>
            <a:r>
              <a:rPr lang="en-US" sz="2400" b="1" dirty="0"/>
              <a:t>untreated</a:t>
            </a:r>
            <a:r>
              <a:rPr lang="en-US" sz="2400" dirty="0"/>
              <a:t> units with </a:t>
            </a:r>
            <a:r>
              <a:rPr lang="en-US" sz="2400" b="1" dirty="0"/>
              <a:t>similar observable characteristics</a:t>
            </a:r>
          </a:p>
          <a:p>
            <a:pPr lvl="1"/>
            <a:r>
              <a:rPr lang="en-US" dirty="0"/>
              <a:t>Quasi-experimental: Mimics experiments by creating artificial control groups.</a:t>
            </a:r>
          </a:p>
          <a:p>
            <a:pPr lvl="1"/>
            <a:r>
              <a:rPr lang="en-US" dirty="0"/>
              <a:t>Indicator of matching success: similarity in covariate distributions of treatment units vs. matched controls.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Matching</a:t>
            </a:r>
          </a:p>
        </p:txBody>
      </p:sp>
      <p:sp>
        <p:nvSpPr>
          <p:cNvPr id="6" name="Freihandform 5"/>
          <p:cNvSpPr/>
          <p:nvPr/>
        </p:nvSpPr>
        <p:spPr>
          <a:xfrm>
            <a:off x="4522629" y="964242"/>
            <a:ext cx="929941" cy="1157507"/>
          </a:xfrm>
          <a:custGeom>
            <a:avLst/>
            <a:gdLst>
              <a:gd name="connsiteX0" fmla="*/ 1087821 w 1387365"/>
              <a:gd name="connsiteY0" fmla="*/ 204952 h 1726867"/>
              <a:gd name="connsiteX1" fmla="*/ 993228 w 1387365"/>
              <a:gd name="connsiteY1" fmla="*/ 78828 h 1726867"/>
              <a:gd name="connsiteX2" fmla="*/ 961696 w 1387365"/>
              <a:gd name="connsiteY2" fmla="*/ 47297 h 1726867"/>
              <a:gd name="connsiteX3" fmla="*/ 819807 w 1387365"/>
              <a:gd name="connsiteY3" fmla="*/ 0 h 1726867"/>
              <a:gd name="connsiteX4" fmla="*/ 677917 w 1387365"/>
              <a:gd name="connsiteY4" fmla="*/ 15766 h 1726867"/>
              <a:gd name="connsiteX5" fmla="*/ 630621 w 1387365"/>
              <a:gd name="connsiteY5" fmla="*/ 31531 h 1726867"/>
              <a:gd name="connsiteX6" fmla="*/ 599090 w 1387365"/>
              <a:gd name="connsiteY6" fmla="*/ 126124 h 1726867"/>
              <a:gd name="connsiteX7" fmla="*/ 614855 w 1387365"/>
              <a:gd name="connsiteY7" fmla="*/ 315311 h 1726867"/>
              <a:gd name="connsiteX8" fmla="*/ 614855 w 1387365"/>
              <a:gd name="connsiteY8" fmla="*/ 472966 h 1726867"/>
              <a:gd name="connsiteX9" fmla="*/ 567559 w 1387365"/>
              <a:gd name="connsiteY9" fmla="*/ 504497 h 1726867"/>
              <a:gd name="connsiteX10" fmla="*/ 425669 w 1387365"/>
              <a:gd name="connsiteY10" fmla="*/ 536028 h 1726867"/>
              <a:gd name="connsiteX11" fmla="*/ 78828 w 1387365"/>
              <a:gd name="connsiteY11" fmla="*/ 551793 h 1726867"/>
              <a:gd name="connsiteX12" fmla="*/ 15765 w 1387365"/>
              <a:gd name="connsiteY12" fmla="*/ 630621 h 1726867"/>
              <a:gd name="connsiteX13" fmla="*/ 0 w 1387365"/>
              <a:gd name="connsiteY13" fmla="*/ 693683 h 1726867"/>
              <a:gd name="connsiteX14" fmla="*/ 15765 w 1387365"/>
              <a:gd name="connsiteY14" fmla="*/ 788276 h 1726867"/>
              <a:gd name="connsiteX15" fmla="*/ 126124 w 1387365"/>
              <a:gd name="connsiteY15" fmla="*/ 914400 h 1726867"/>
              <a:gd name="connsiteX16" fmla="*/ 157655 w 1387365"/>
              <a:gd name="connsiteY16" fmla="*/ 961697 h 1726867"/>
              <a:gd name="connsiteX17" fmla="*/ 78828 w 1387365"/>
              <a:gd name="connsiteY17" fmla="*/ 1135118 h 1726867"/>
              <a:gd name="connsiteX18" fmla="*/ 63062 w 1387365"/>
              <a:gd name="connsiteY18" fmla="*/ 1182414 h 1726867"/>
              <a:gd name="connsiteX19" fmla="*/ 31531 w 1387365"/>
              <a:gd name="connsiteY19" fmla="*/ 1229711 h 1726867"/>
              <a:gd name="connsiteX20" fmla="*/ 63062 w 1387365"/>
              <a:gd name="connsiteY20" fmla="*/ 1387366 h 1726867"/>
              <a:gd name="connsiteX21" fmla="*/ 157655 w 1387365"/>
              <a:gd name="connsiteY21" fmla="*/ 1529256 h 1726867"/>
              <a:gd name="connsiteX22" fmla="*/ 299545 w 1387365"/>
              <a:gd name="connsiteY22" fmla="*/ 1608083 h 1726867"/>
              <a:gd name="connsiteX23" fmla="*/ 441434 w 1387365"/>
              <a:gd name="connsiteY23" fmla="*/ 1686911 h 1726867"/>
              <a:gd name="connsiteX24" fmla="*/ 583324 w 1387365"/>
              <a:gd name="connsiteY24" fmla="*/ 1671145 h 1726867"/>
              <a:gd name="connsiteX25" fmla="*/ 725214 w 1387365"/>
              <a:gd name="connsiteY25" fmla="*/ 1481959 h 1726867"/>
              <a:gd name="connsiteX26" fmla="*/ 740979 w 1387365"/>
              <a:gd name="connsiteY26" fmla="*/ 1434662 h 1726867"/>
              <a:gd name="connsiteX27" fmla="*/ 835572 w 1387365"/>
              <a:gd name="connsiteY27" fmla="*/ 1340069 h 1726867"/>
              <a:gd name="connsiteX28" fmla="*/ 961696 w 1387365"/>
              <a:gd name="connsiteY28" fmla="*/ 1371600 h 1726867"/>
              <a:gd name="connsiteX29" fmla="*/ 1024759 w 1387365"/>
              <a:gd name="connsiteY29" fmla="*/ 1403131 h 1726867"/>
              <a:gd name="connsiteX30" fmla="*/ 1182414 w 1387365"/>
              <a:gd name="connsiteY30" fmla="*/ 1466193 h 1726867"/>
              <a:gd name="connsiteX31" fmla="*/ 1245476 w 1387365"/>
              <a:gd name="connsiteY31" fmla="*/ 1450428 h 1726867"/>
              <a:gd name="connsiteX32" fmla="*/ 1308538 w 1387365"/>
              <a:gd name="connsiteY32" fmla="*/ 1371600 h 1726867"/>
              <a:gd name="connsiteX33" fmla="*/ 1371600 w 1387365"/>
              <a:gd name="connsiteY33" fmla="*/ 1261242 h 1726867"/>
              <a:gd name="connsiteX34" fmla="*/ 1387365 w 1387365"/>
              <a:gd name="connsiteY34" fmla="*/ 1213945 h 1726867"/>
              <a:gd name="connsiteX35" fmla="*/ 1371600 w 1387365"/>
              <a:gd name="connsiteY35" fmla="*/ 1024759 h 1726867"/>
              <a:gd name="connsiteX36" fmla="*/ 1340069 w 1387365"/>
              <a:gd name="connsiteY36" fmla="*/ 977462 h 1726867"/>
              <a:gd name="connsiteX37" fmla="*/ 1308538 w 1387365"/>
              <a:gd name="connsiteY37" fmla="*/ 898635 h 1726867"/>
              <a:gd name="connsiteX38" fmla="*/ 1213945 w 1387365"/>
              <a:gd name="connsiteY38" fmla="*/ 788276 h 1726867"/>
              <a:gd name="connsiteX39" fmla="*/ 1135117 w 1387365"/>
              <a:gd name="connsiteY39" fmla="*/ 709449 h 1726867"/>
              <a:gd name="connsiteX40" fmla="*/ 1119352 w 1387365"/>
              <a:gd name="connsiteY40" fmla="*/ 551793 h 1726867"/>
              <a:gd name="connsiteX41" fmla="*/ 1103586 w 1387365"/>
              <a:gd name="connsiteY41" fmla="*/ 394138 h 1726867"/>
              <a:gd name="connsiteX42" fmla="*/ 1072055 w 1387365"/>
              <a:gd name="connsiteY42" fmla="*/ 299545 h 1726867"/>
              <a:gd name="connsiteX43" fmla="*/ 1087821 w 1387365"/>
              <a:gd name="connsiteY43" fmla="*/ 204952 h 172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387365" h="1726867">
                <a:moveTo>
                  <a:pt x="1087821" y="204952"/>
                </a:moveTo>
                <a:cubicBezTo>
                  <a:pt x="1048170" y="145476"/>
                  <a:pt x="1049398" y="144359"/>
                  <a:pt x="993228" y="78828"/>
                </a:cubicBezTo>
                <a:cubicBezTo>
                  <a:pt x="983555" y="67542"/>
                  <a:pt x="974602" y="54672"/>
                  <a:pt x="961696" y="47297"/>
                </a:cubicBezTo>
                <a:cubicBezTo>
                  <a:pt x="915522" y="20912"/>
                  <a:pt x="869920" y="12529"/>
                  <a:pt x="819807" y="0"/>
                </a:cubicBezTo>
                <a:cubicBezTo>
                  <a:pt x="772510" y="5255"/>
                  <a:pt x="724857" y="7943"/>
                  <a:pt x="677917" y="15766"/>
                </a:cubicBezTo>
                <a:cubicBezTo>
                  <a:pt x="661525" y="18498"/>
                  <a:pt x="640280" y="18008"/>
                  <a:pt x="630621" y="31531"/>
                </a:cubicBezTo>
                <a:cubicBezTo>
                  <a:pt x="611303" y="58577"/>
                  <a:pt x="609600" y="94593"/>
                  <a:pt x="599090" y="126124"/>
                </a:cubicBezTo>
                <a:cubicBezTo>
                  <a:pt x="604345" y="189186"/>
                  <a:pt x="606492" y="252585"/>
                  <a:pt x="614855" y="315311"/>
                </a:cubicBezTo>
                <a:cubicBezTo>
                  <a:pt x="625725" y="396835"/>
                  <a:pt x="670197" y="348447"/>
                  <a:pt x="614855" y="472966"/>
                </a:cubicBezTo>
                <a:cubicBezTo>
                  <a:pt x="607160" y="490281"/>
                  <a:pt x="584975" y="497033"/>
                  <a:pt x="567559" y="504497"/>
                </a:cubicBezTo>
                <a:cubicBezTo>
                  <a:pt x="552112" y="511117"/>
                  <a:pt x="434710" y="535358"/>
                  <a:pt x="425669" y="536028"/>
                </a:cubicBezTo>
                <a:cubicBezTo>
                  <a:pt x="310252" y="544577"/>
                  <a:pt x="194442" y="546538"/>
                  <a:pt x="78828" y="551793"/>
                </a:cubicBezTo>
                <a:cubicBezTo>
                  <a:pt x="53399" y="577221"/>
                  <a:pt x="30682" y="595815"/>
                  <a:pt x="15765" y="630621"/>
                </a:cubicBezTo>
                <a:cubicBezTo>
                  <a:pt x="7230" y="650537"/>
                  <a:pt x="5255" y="672662"/>
                  <a:pt x="0" y="693683"/>
                </a:cubicBezTo>
                <a:cubicBezTo>
                  <a:pt x="5255" y="725214"/>
                  <a:pt x="5657" y="757950"/>
                  <a:pt x="15765" y="788276"/>
                </a:cubicBezTo>
                <a:cubicBezTo>
                  <a:pt x="31441" y="835305"/>
                  <a:pt x="105415" y="883336"/>
                  <a:pt x="126124" y="914400"/>
                </a:cubicBezTo>
                <a:lnTo>
                  <a:pt x="157655" y="961697"/>
                </a:lnTo>
                <a:cubicBezTo>
                  <a:pt x="94553" y="1182555"/>
                  <a:pt x="165804" y="982910"/>
                  <a:pt x="78828" y="1135118"/>
                </a:cubicBezTo>
                <a:cubicBezTo>
                  <a:pt x="70583" y="1149547"/>
                  <a:pt x="70494" y="1167550"/>
                  <a:pt x="63062" y="1182414"/>
                </a:cubicBezTo>
                <a:cubicBezTo>
                  <a:pt x="54588" y="1199361"/>
                  <a:pt x="42041" y="1213945"/>
                  <a:pt x="31531" y="1229711"/>
                </a:cubicBezTo>
                <a:cubicBezTo>
                  <a:pt x="40857" y="1294997"/>
                  <a:pt x="39475" y="1332331"/>
                  <a:pt x="63062" y="1387366"/>
                </a:cubicBezTo>
                <a:cubicBezTo>
                  <a:pt x="87816" y="1445124"/>
                  <a:pt x="111162" y="1482763"/>
                  <a:pt x="157655" y="1529256"/>
                </a:cubicBezTo>
                <a:cubicBezTo>
                  <a:pt x="184084" y="1555685"/>
                  <a:pt x="281402" y="1598187"/>
                  <a:pt x="299545" y="1608083"/>
                </a:cubicBezTo>
                <a:cubicBezTo>
                  <a:pt x="517315" y="1726867"/>
                  <a:pt x="259856" y="1596122"/>
                  <a:pt x="441434" y="1686911"/>
                </a:cubicBezTo>
                <a:cubicBezTo>
                  <a:pt x="488731" y="1681656"/>
                  <a:pt x="540201" y="1691269"/>
                  <a:pt x="583324" y="1671145"/>
                </a:cubicBezTo>
                <a:cubicBezTo>
                  <a:pt x="655176" y="1637614"/>
                  <a:pt x="695660" y="1548455"/>
                  <a:pt x="725214" y="1481959"/>
                </a:cubicBezTo>
                <a:cubicBezTo>
                  <a:pt x="731963" y="1466773"/>
                  <a:pt x="732734" y="1449091"/>
                  <a:pt x="740979" y="1434662"/>
                </a:cubicBezTo>
                <a:cubicBezTo>
                  <a:pt x="777080" y="1371485"/>
                  <a:pt x="782685" y="1375328"/>
                  <a:pt x="835572" y="1340069"/>
                </a:cubicBezTo>
                <a:cubicBezTo>
                  <a:pt x="881836" y="1349322"/>
                  <a:pt x="919279" y="1353422"/>
                  <a:pt x="961696" y="1371600"/>
                </a:cubicBezTo>
                <a:cubicBezTo>
                  <a:pt x="983298" y="1380858"/>
                  <a:pt x="1003157" y="1393873"/>
                  <a:pt x="1024759" y="1403131"/>
                </a:cubicBezTo>
                <a:cubicBezTo>
                  <a:pt x="1076783" y="1425427"/>
                  <a:pt x="1182414" y="1466193"/>
                  <a:pt x="1182414" y="1466193"/>
                </a:cubicBezTo>
                <a:cubicBezTo>
                  <a:pt x="1203435" y="1460938"/>
                  <a:pt x="1228142" y="1463429"/>
                  <a:pt x="1245476" y="1450428"/>
                </a:cubicBezTo>
                <a:cubicBezTo>
                  <a:pt x="1272396" y="1430238"/>
                  <a:pt x="1288348" y="1398520"/>
                  <a:pt x="1308538" y="1371600"/>
                </a:cubicBezTo>
                <a:cubicBezTo>
                  <a:pt x="1334927" y="1336415"/>
                  <a:pt x="1354143" y="1301975"/>
                  <a:pt x="1371600" y="1261242"/>
                </a:cubicBezTo>
                <a:cubicBezTo>
                  <a:pt x="1378146" y="1245967"/>
                  <a:pt x="1382110" y="1229711"/>
                  <a:pt x="1387365" y="1213945"/>
                </a:cubicBezTo>
                <a:cubicBezTo>
                  <a:pt x="1382110" y="1150883"/>
                  <a:pt x="1384010" y="1086811"/>
                  <a:pt x="1371600" y="1024759"/>
                </a:cubicBezTo>
                <a:cubicBezTo>
                  <a:pt x="1367884" y="1006179"/>
                  <a:pt x="1348543" y="994410"/>
                  <a:pt x="1340069" y="977462"/>
                </a:cubicBezTo>
                <a:cubicBezTo>
                  <a:pt x="1327413" y="952150"/>
                  <a:pt x="1322282" y="923373"/>
                  <a:pt x="1308538" y="898635"/>
                </a:cubicBezTo>
                <a:cubicBezTo>
                  <a:pt x="1269179" y="827789"/>
                  <a:pt x="1261734" y="845624"/>
                  <a:pt x="1213945" y="788276"/>
                </a:cubicBezTo>
                <a:cubicBezTo>
                  <a:pt x="1148258" y="709451"/>
                  <a:pt x="1221826" y="767254"/>
                  <a:pt x="1135117" y="709449"/>
                </a:cubicBezTo>
                <a:cubicBezTo>
                  <a:pt x="1096734" y="594300"/>
                  <a:pt x="1095525" y="647100"/>
                  <a:pt x="1119352" y="551793"/>
                </a:cubicBezTo>
                <a:cubicBezTo>
                  <a:pt x="1114097" y="499241"/>
                  <a:pt x="1113319" y="446047"/>
                  <a:pt x="1103586" y="394138"/>
                </a:cubicBezTo>
                <a:cubicBezTo>
                  <a:pt x="1097461" y="361471"/>
                  <a:pt x="1072055" y="332782"/>
                  <a:pt x="1072055" y="299545"/>
                </a:cubicBezTo>
                <a:lnTo>
                  <a:pt x="1087821" y="2049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7" name="Rechteck 6"/>
          <p:cNvSpPr/>
          <p:nvPr/>
        </p:nvSpPr>
        <p:spPr>
          <a:xfrm>
            <a:off x="4991011" y="1542996"/>
            <a:ext cx="196184" cy="19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8" name="Rechteck 7"/>
          <p:cNvSpPr/>
          <p:nvPr/>
        </p:nvSpPr>
        <p:spPr>
          <a:xfrm>
            <a:off x="6911370" y="1392823"/>
            <a:ext cx="196184" cy="19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cxnSp>
        <p:nvCxnSpPr>
          <p:cNvPr id="9" name="Gerade Verbindung mit Pfeil 8"/>
          <p:cNvCxnSpPr>
            <a:cxnSpLocks/>
            <a:stCxn id="7" idx="3"/>
            <a:endCxn id="8" idx="1"/>
          </p:cNvCxnSpPr>
          <p:nvPr/>
        </p:nvCxnSpPr>
        <p:spPr>
          <a:xfrm flipV="1">
            <a:off x="5187195" y="1490916"/>
            <a:ext cx="1724175" cy="150173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0F1D04B-5846-C140-8542-BF351C918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731" y="2462149"/>
            <a:ext cx="3186571" cy="2767961"/>
          </a:xfrm>
          <a:prstGeom prst="rect">
            <a:avLst/>
          </a:prstGeom>
        </p:spPr>
      </p:pic>
      <p:sp>
        <p:nvSpPr>
          <p:cNvPr id="3" name="Rechteck 7">
            <a:extLst>
              <a:ext uri="{FF2B5EF4-FFF2-40B4-BE49-F238E27FC236}">
                <a16:creationId xmlns:a16="http://schemas.microsoft.com/office/drawing/2014/main" id="{AA5105D9-C01E-8304-024F-E0B6D27A0E47}"/>
              </a:ext>
            </a:extLst>
          </p:cNvPr>
          <p:cNvSpPr/>
          <p:nvPr/>
        </p:nvSpPr>
        <p:spPr>
          <a:xfrm>
            <a:off x="6399017" y="567823"/>
            <a:ext cx="196184" cy="1961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4" name="Rechteck 7">
            <a:extLst>
              <a:ext uri="{FF2B5EF4-FFF2-40B4-BE49-F238E27FC236}">
                <a16:creationId xmlns:a16="http://schemas.microsoft.com/office/drawing/2014/main" id="{1107347B-71C1-E814-6975-9731668F8FE0}"/>
              </a:ext>
            </a:extLst>
          </p:cNvPr>
          <p:cNvSpPr/>
          <p:nvPr/>
        </p:nvSpPr>
        <p:spPr>
          <a:xfrm>
            <a:off x="7711775" y="1739180"/>
            <a:ext cx="196184" cy="1961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5" name="Rechteck 7">
            <a:extLst>
              <a:ext uri="{FF2B5EF4-FFF2-40B4-BE49-F238E27FC236}">
                <a16:creationId xmlns:a16="http://schemas.microsoft.com/office/drawing/2014/main" id="{A06FD709-A286-D861-2B92-0A488E338649}"/>
              </a:ext>
            </a:extLst>
          </p:cNvPr>
          <p:cNvSpPr/>
          <p:nvPr/>
        </p:nvSpPr>
        <p:spPr>
          <a:xfrm rot="2499399">
            <a:off x="7573289" y="566032"/>
            <a:ext cx="196184" cy="196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A4BCC0-D915-37F1-38FD-2B8C4E76BC12}"/>
              </a:ext>
            </a:extLst>
          </p:cNvPr>
          <p:cNvSpPr/>
          <p:nvPr/>
        </p:nvSpPr>
        <p:spPr>
          <a:xfrm>
            <a:off x="8559520" y="2647201"/>
            <a:ext cx="1106481" cy="68849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Treated units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5126690-8754-1DD4-033A-5937A3112882}"/>
              </a:ext>
            </a:extLst>
          </p:cNvPr>
          <p:cNvSpPr/>
          <p:nvPr/>
        </p:nvSpPr>
        <p:spPr>
          <a:xfrm>
            <a:off x="8554328" y="3534971"/>
            <a:ext cx="1106481" cy="6884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All controls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678E05-D280-9CC5-C09E-91E644390AED}"/>
              </a:ext>
            </a:extLst>
          </p:cNvPr>
          <p:cNvSpPr/>
          <p:nvPr/>
        </p:nvSpPr>
        <p:spPr>
          <a:xfrm>
            <a:off x="8568623" y="4417515"/>
            <a:ext cx="1106481" cy="6884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Matched controls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FB3BDC-3D60-2780-25D4-AE7C7022F1A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107554" y="2991446"/>
            <a:ext cx="1451966" cy="684645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2FE15A-06AB-4FB0-8A56-ADA86872A29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911370" y="3879216"/>
            <a:ext cx="1642958" cy="32366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4C1476-0FB0-3A56-9544-45B50A922DA4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239896" y="4426586"/>
            <a:ext cx="1328727" cy="335174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9633" y="1131777"/>
            <a:ext cx="6087597" cy="2002971"/>
          </a:xfrm>
        </p:spPr>
        <p:txBody>
          <a:bodyPr>
            <a:normAutofit/>
          </a:bodyPr>
          <a:lstStyle/>
          <a:p>
            <a:pPr marL="190492" indent="-190492">
              <a:defRPr/>
            </a:pPr>
            <a:r>
              <a:rPr lang="en-US" sz="2333" dirty="0"/>
              <a:t>Impacts of protected areas in Costa Rica</a:t>
            </a:r>
            <a:br>
              <a:rPr lang="en-US" sz="2333" dirty="0"/>
            </a:br>
            <a:r>
              <a:rPr lang="en-US" sz="2333" dirty="0"/>
              <a:t>and Thailand on deforestation and poverty</a:t>
            </a:r>
          </a:p>
          <a:p>
            <a:pPr marL="190492" indent="-190492">
              <a:defRPr/>
            </a:pPr>
            <a:r>
              <a:rPr lang="en-US" sz="2333" dirty="0"/>
              <a:t>Finding 1: Less deforestation was avoided than a simple inside-outside comparison suggests.</a:t>
            </a:r>
          </a:p>
          <a:p>
            <a:pPr marL="180975" indent="-180975"/>
            <a:r>
              <a:rPr lang="en-US" dirty="0"/>
              <a:t>Finding 2: Protected areas </a:t>
            </a:r>
            <a:r>
              <a:rPr lang="en-US" i="1" dirty="0"/>
              <a:t>reduced </a:t>
            </a:r>
            <a:r>
              <a:rPr lang="en-US" dirty="0"/>
              <a:t>poverty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Matching: first applications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514" y="213628"/>
            <a:ext cx="3612575" cy="273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D488E-D123-1D72-6F16-D6D0CD498036}"/>
              </a:ext>
            </a:extLst>
          </p:cNvPr>
          <p:cNvGrpSpPr/>
          <p:nvPr/>
        </p:nvGrpSpPr>
        <p:grpSpPr>
          <a:xfrm>
            <a:off x="4132636" y="3134748"/>
            <a:ext cx="3240227" cy="2346592"/>
            <a:chOff x="4132636" y="3134748"/>
            <a:chExt cx="3240227" cy="23465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2466" y="3432202"/>
              <a:ext cx="3200397" cy="182771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172465" y="5209406"/>
              <a:ext cx="3200397" cy="27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1970">
                <a:defRPr/>
              </a:pPr>
              <a:r>
                <a:rPr lang="en-US" sz="1167" dirty="0" err="1">
                  <a:solidFill>
                    <a:prstClr val="black"/>
                  </a:solidFill>
                  <a:latin typeface="Calibri"/>
                </a:rPr>
                <a:t>Andam</a:t>
              </a:r>
              <a:r>
                <a:rPr lang="en-US" sz="1167" dirty="0">
                  <a:solidFill>
                    <a:prstClr val="black"/>
                  </a:solidFill>
                  <a:latin typeface="Calibri"/>
                </a:rPr>
                <a:t> et al. (2010) PNAS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9220D2-D704-B456-8252-4C3D6BFA0016}"/>
                </a:ext>
              </a:extLst>
            </p:cNvPr>
            <p:cNvSpPr txBox="1"/>
            <p:nvPr/>
          </p:nvSpPr>
          <p:spPr>
            <a:xfrm>
              <a:off x="4132636" y="3134748"/>
              <a:ext cx="2029558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1970">
                <a:defRPr/>
              </a:pPr>
              <a:r>
                <a:rPr lang="en-US" sz="1333" dirty="0">
                  <a:solidFill>
                    <a:prstClr val="black"/>
                  </a:solidFill>
                  <a:latin typeface="Calibri"/>
                </a:rPr>
                <a:t>Poverty Impacts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8FEC7D-7402-1F90-BFB2-BDB56C13BA9E}"/>
              </a:ext>
            </a:extLst>
          </p:cNvPr>
          <p:cNvGrpSpPr/>
          <p:nvPr/>
        </p:nvGrpSpPr>
        <p:grpSpPr>
          <a:xfrm>
            <a:off x="569605" y="3134748"/>
            <a:ext cx="3145757" cy="2310815"/>
            <a:chOff x="621898" y="3134748"/>
            <a:chExt cx="3145757" cy="2310815"/>
          </a:xfrm>
        </p:grpSpPr>
        <p:sp>
          <p:nvSpPr>
            <p:cNvPr id="9" name="TextBox 8"/>
            <p:cNvSpPr txBox="1"/>
            <p:nvPr/>
          </p:nvSpPr>
          <p:spPr>
            <a:xfrm>
              <a:off x="769431" y="3134748"/>
              <a:ext cx="2538646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1970">
                <a:defRPr/>
              </a:pPr>
              <a:r>
                <a:rPr lang="en-US" sz="1333" dirty="0">
                  <a:solidFill>
                    <a:prstClr val="black"/>
                  </a:solidFill>
                  <a:latin typeface="Calibri"/>
                </a:rPr>
                <a:t>Avoided Deforestation Success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898" y="3432202"/>
              <a:ext cx="3145757" cy="18901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1753D5-4E6C-979E-56FE-54443C0C4A7D}"/>
                </a:ext>
              </a:extLst>
            </p:cNvPr>
            <p:cNvSpPr txBox="1"/>
            <p:nvPr/>
          </p:nvSpPr>
          <p:spPr>
            <a:xfrm>
              <a:off x="725001" y="5173629"/>
              <a:ext cx="1770774" cy="27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1970">
                <a:defRPr/>
              </a:pPr>
              <a:r>
                <a:rPr lang="en-US" sz="1167" dirty="0" err="1">
                  <a:solidFill>
                    <a:prstClr val="black"/>
                  </a:solidFill>
                  <a:latin typeface="Calibri"/>
                </a:rPr>
                <a:t>Andam</a:t>
              </a:r>
              <a:r>
                <a:rPr lang="en-US" sz="1167" dirty="0">
                  <a:solidFill>
                    <a:prstClr val="black"/>
                  </a:solidFill>
                  <a:latin typeface="Calibri"/>
                </a:rPr>
                <a:t> et al. (2008) PNAS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DA47EEC-F70B-6308-0330-E751FA1A1D82}"/>
              </a:ext>
            </a:extLst>
          </p:cNvPr>
          <p:cNvSpPr/>
          <p:nvPr/>
        </p:nvSpPr>
        <p:spPr>
          <a:xfrm>
            <a:off x="8872348" y="3204684"/>
            <a:ext cx="1125864" cy="1227468"/>
          </a:xfrm>
          <a:prstGeom prst="roundRect">
            <a:avLst>
              <a:gd name="adj" fmla="val 1035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census tracts with parks (poorer in 1973)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F320EE2-2E0B-D288-E455-744442ECA87D}"/>
              </a:ext>
            </a:extLst>
          </p:cNvPr>
          <p:cNvSpPr/>
          <p:nvPr/>
        </p:nvSpPr>
        <p:spPr>
          <a:xfrm>
            <a:off x="7559673" y="3204683"/>
            <a:ext cx="1125864" cy="1227468"/>
          </a:xfrm>
          <a:prstGeom prst="roundRect">
            <a:avLst>
              <a:gd name="adj" fmla="val 141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census tracts with no parks (less poor in 1973)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F3AD46-0DA6-68C8-35E1-AC7DD371DE55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6996741" y="2619908"/>
            <a:ext cx="1125864" cy="584775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752A53-38D0-5947-3163-54E66913A42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8046720" y="2619908"/>
            <a:ext cx="1388560" cy="584776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504233-8581-8695-7863-1491AEE06819}"/>
              </a:ext>
            </a:extLst>
          </p:cNvPr>
          <p:cNvSpPr txBox="1"/>
          <p:nvPr/>
        </p:nvSpPr>
        <p:spPr>
          <a:xfrm>
            <a:off x="5772663" y="233660"/>
            <a:ext cx="1385585" cy="10556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Poverty index </a:t>
            </a:r>
            <a:r>
              <a:rPr lang="en-US" sz="1400" dirty="0"/>
              <a:t>in 1973, </a:t>
            </a:r>
            <a:r>
              <a:rPr lang="en-US" sz="1400" u="sng" dirty="0"/>
              <a:t>prior</a:t>
            </a:r>
            <a:r>
              <a:rPr lang="en-US" sz="1400" dirty="0"/>
              <a:t> to the creation of the parks</a:t>
            </a:r>
          </a:p>
        </p:txBody>
      </p:sp>
    </p:spTree>
    <p:extLst>
      <p:ext uri="{BB962C8B-B14F-4D97-AF65-F5344CB8AC3E}">
        <p14:creationId xmlns:p14="http://schemas.microsoft.com/office/powerpoint/2010/main" val="409682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4" grpId="0" animBg="1"/>
      <p:bldP spid="15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2218116" y="1750700"/>
            <a:ext cx="0" cy="26161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18116" y="4366860"/>
            <a:ext cx="516636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2552443" y="277559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Multiply 10"/>
          <p:cNvSpPr/>
          <p:nvPr/>
        </p:nvSpPr>
        <p:spPr>
          <a:xfrm>
            <a:off x="2333844" y="1692177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2" name="Multiply 11"/>
          <p:cNvSpPr/>
          <p:nvPr/>
        </p:nvSpPr>
        <p:spPr>
          <a:xfrm>
            <a:off x="3216337" y="31872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3" name="Multiply 12"/>
          <p:cNvSpPr/>
          <p:nvPr/>
        </p:nvSpPr>
        <p:spPr>
          <a:xfrm>
            <a:off x="2743658" y="236980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Multiply 13"/>
          <p:cNvSpPr/>
          <p:nvPr/>
        </p:nvSpPr>
        <p:spPr>
          <a:xfrm>
            <a:off x="3474463" y="316099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Multiply 14"/>
          <p:cNvSpPr/>
          <p:nvPr/>
        </p:nvSpPr>
        <p:spPr>
          <a:xfrm>
            <a:off x="3314443" y="342549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Multiply 15"/>
          <p:cNvSpPr/>
          <p:nvPr/>
        </p:nvSpPr>
        <p:spPr>
          <a:xfrm>
            <a:off x="4474112" y="401788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Multiply 16"/>
          <p:cNvSpPr/>
          <p:nvPr/>
        </p:nvSpPr>
        <p:spPr>
          <a:xfrm>
            <a:off x="3994528" y="349693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9" name="Multiply 18"/>
          <p:cNvSpPr/>
          <p:nvPr/>
        </p:nvSpPr>
        <p:spPr>
          <a:xfrm>
            <a:off x="4931788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Multiply 19"/>
          <p:cNvSpPr/>
          <p:nvPr/>
        </p:nvSpPr>
        <p:spPr>
          <a:xfrm>
            <a:off x="5573773" y="387943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2" name="Multiply 21"/>
          <p:cNvSpPr/>
          <p:nvPr/>
        </p:nvSpPr>
        <p:spPr>
          <a:xfrm>
            <a:off x="3832603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Multiply 22"/>
          <p:cNvSpPr/>
          <p:nvPr/>
        </p:nvSpPr>
        <p:spPr>
          <a:xfrm>
            <a:off x="4221223" y="402230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4" name="Multiply 23"/>
          <p:cNvSpPr/>
          <p:nvPr/>
        </p:nvSpPr>
        <p:spPr>
          <a:xfrm>
            <a:off x="4699378" y="3967614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5" name="Multiply 24"/>
          <p:cNvSpPr/>
          <p:nvPr/>
        </p:nvSpPr>
        <p:spPr>
          <a:xfrm>
            <a:off x="5119431" y="4069219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8" name="TextBox 27"/>
          <p:cNvSpPr txBox="1"/>
          <p:nvPr/>
        </p:nvSpPr>
        <p:spPr>
          <a:xfrm>
            <a:off x="1741866" y="1126733"/>
            <a:ext cx="9534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Outcome</a:t>
            </a:r>
          </a:p>
          <a:p>
            <a:pPr algn="ctr"/>
            <a:r>
              <a:rPr lang="en-US" sz="750" dirty="0"/>
              <a:t>(e.g. Deforestation)</a:t>
            </a:r>
            <a:endParaRPr lang="en-US" sz="1500" dirty="0"/>
          </a:p>
        </p:txBody>
      </p:sp>
      <p:sp>
        <p:nvSpPr>
          <p:cNvPr id="29" name="Multiply 28"/>
          <p:cNvSpPr/>
          <p:nvPr/>
        </p:nvSpPr>
        <p:spPr>
          <a:xfrm>
            <a:off x="6462694" y="405974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0" name="Multiply 29"/>
          <p:cNvSpPr/>
          <p:nvPr/>
        </p:nvSpPr>
        <p:spPr>
          <a:xfrm>
            <a:off x="3554949" y="379548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1" name="TextBox 30"/>
          <p:cNvSpPr txBox="1"/>
          <p:nvPr/>
        </p:nvSpPr>
        <p:spPr>
          <a:xfrm>
            <a:off x="7525328" y="4222590"/>
            <a:ext cx="1200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Covariate</a:t>
            </a:r>
          </a:p>
          <a:p>
            <a:r>
              <a:rPr lang="en-US" sz="750" dirty="0"/>
              <a:t>(e.g. Distance to Markets)</a:t>
            </a:r>
          </a:p>
          <a:p>
            <a:r>
              <a:rPr lang="en-US" sz="750" dirty="0"/>
              <a:t>(or Propensity Score)</a:t>
            </a:r>
            <a:endParaRPr lang="en-US" sz="1500" dirty="0"/>
          </a:p>
        </p:txBody>
      </p:sp>
      <p:sp>
        <p:nvSpPr>
          <p:cNvPr id="33" name="Multiply 32"/>
          <p:cNvSpPr/>
          <p:nvPr/>
        </p:nvSpPr>
        <p:spPr>
          <a:xfrm>
            <a:off x="5252781" y="372227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36" name="Straight Connector 35"/>
          <p:cNvCxnSpPr/>
          <p:nvPr/>
        </p:nvCxnSpPr>
        <p:spPr>
          <a:xfrm>
            <a:off x="2218116" y="4022308"/>
            <a:ext cx="505206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18116" y="3160995"/>
            <a:ext cx="5052060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Multiply 33"/>
          <p:cNvSpPr/>
          <p:nvPr/>
        </p:nvSpPr>
        <p:spPr>
          <a:xfrm>
            <a:off x="5693312" y="417671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7083486" y="3160995"/>
            <a:ext cx="0" cy="861313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ultiply 43"/>
          <p:cNvSpPr/>
          <p:nvPr/>
        </p:nvSpPr>
        <p:spPr>
          <a:xfrm>
            <a:off x="2493388" y="216122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5" name="Multiply 44"/>
          <p:cNvSpPr/>
          <p:nvPr/>
        </p:nvSpPr>
        <p:spPr>
          <a:xfrm>
            <a:off x="2830573" y="272636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6" name="Multiply 45"/>
          <p:cNvSpPr/>
          <p:nvPr/>
        </p:nvSpPr>
        <p:spPr>
          <a:xfrm>
            <a:off x="2830573" y="299808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0" name="Multiply 49"/>
          <p:cNvSpPr/>
          <p:nvPr/>
        </p:nvSpPr>
        <p:spPr>
          <a:xfrm>
            <a:off x="5041326" y="364534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1" name="Multiply 50"/>
          <p:cNvSpPr/>
          <p:nvPr/>
        </p:nvSpPr>
        <p:spPr>
          <a:xfrm>
            <a:off x="6282433" y="4146602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7" name="TextBox 66"/>
          <p:cNvSpPr txBox="1"/>
          <p:nvPr/>
        </p:nvSpPr>
        <p:spPr>
          <a:xfrm>
            <a:off x="7181593" y="3428242"/>
            <a:ext cx="800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“naive”</a:t>
            </a:r>
          </a:p>
        </p:txBody>
      </p:sp>
      <p:sp>
        <p:nvSpPr>
          <p:cNvPr id="101" name="Multiply 100"/>
          <p:cNvSpPr/>
          <p:nvPr/>
        </p:nvSpPr>
        <p:spPr>
          <a:xfrm>
            <a:off x="6909949" y="1332283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2" name="Multiply 101"/>
          <p:cNvSpPr/>
          <p:nvPr/>
        </p:nvSpPr>
        <p:spPr>
          <a:xfrm>
            <a:off x="6908665" y="11435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3" name="TextBox 102"/>
          <p:cNvSpPr txBox="1"/>
          <p:nvPr/>
        </p:nvSpPr>
        <p:spPr>
          <a:xfrm>
            <a:off x="7083486" y="1090479"/>
            <a:ext cx="158254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Control</a:t>
            </a:r>
            <a:r>
              <a:rPr lang="en-US" sz="1125" dirty="0"/>
              <a:t> </a:t>
            </a:r>
            <a:r>
              <a:rPr lang="en-US" sz="750" dirty="0"/>
              <a:t>(e.g. unprotected)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083486" y="1280622"/>
            <a:ext cx="151268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Treatment</a:t>
            </a:r>
            <a:r>
              <a:rPr lang="en-US" sz="1125" dirty="0"/>
              <a:t> </a:t>
            </a:r>
            <a:r>
              <a:rPr lang="en-US" sz="750" dirty="0"/>
              <a:t>(e.g. protected)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5E85588-0BC3-1DAB-E9F9-26EFC472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18714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/>
          <p:nvPr/>
        </p:nvCxnSpPr>
        <p:spPr>
          <a:xfrm>
            <a:off x="1812232" y="2395911"/>
            <a:ext cx="4650343" cy="2294623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813096" y="2441241"/>
            <a:ext cx="4650344" cy="22827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218116" y="1750700"/>
            <a:ext cx="0" cy="26161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18116" y="4366860"/>
            <a:ext cx="516636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2552443" y="277559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Multiply 10"/>
          <p:cNvSpPr/>
          <p:nvPr/>
        </p:nvSpPr>
        <p:spPr>
          <a:xfrm>
            <a:off x="2333844" y="1692177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2" name="Multiply 11"/>
          <p:cNvSpPr/>
          <p:nvPr/>
        </p:nvSpPr>
        <p:spPr>
          <a:xfrm>
            <a:off x="3216337" y="31872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3" name="Multiply 12"/>
          <p:cNvSpPr/>
          <p:nvPr/>
        </p:nvSpPr>
        <p:spPr>
          <a:xfrm>
            <a:off x="2743658" y="236980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Multiply 13"/>
          <p:cNvSpPr/>
          <p:nvPr/>
        </p:nvSpPr>
        <p:spPr>
          <a:xfrm>
            <a:off x="3474463" y="316099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Multiply 14"/>
          <p:cNvSpPr/>
          <p:nvPr/>
        </p:nvSpPr>
        <p:spPr>
          <a:xfrm>
            <a:off x="3314443" y="342549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Multiply 15"/>
          <p:cNvSpPr/>
          <p:nvPr/>
        </p:nvSpPr>
        <p:spPr>
          <a:xfrm>
            <a:off x="4474112" y="401788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Multiply 16"/>
          <p:cNvSpPr/>
          <p:nvPr/>
        </p:nvSpPr>
        <p:spPr>
          <a:xfrm>
            <a:off x="3994528" y="349693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9" name="Multiply 18"/>
          <p:cNvSpPr/>
          <p:nvPr/>
        </p:nvSpPr>
        <p:spPr>
          <a:xfrm>
            <a:off x="4931788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Multiply 19"/>
          <p:cNvSpPr/>
          <p:nvPr/>
        </p:nvSpPr>
        <p:spPr>
          <a:xfrm>
            <a:off x="5573773" y="387943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2" name="Multiply 21"/>
          <p:cNvSpPr/>
          <p:nvPr/>
        </p:nvSpPr>
        <p:spPr>
          <a:xfrm>
            <a:off x="3832603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Multiply 22"/>
          <p:cNvSpPr/>
          <p:nvPr/>
        </p:nvSpPr>
        <p:spPr>
          <a:xfrm>
            <a:off x="4221223" y="402230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4" name="Multiply 23"/>
          <p:cNvSpPr/>
          <p:nvPr/>
        </p:nvSpPr>
        <p:spPr>
          <a:xfrm>
            <a:off x="4699378" y="3967614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5" name="Multiply 24"/>
          <p:cNvSpPr/>
          <p:nvPr/>
        </p:nvSpPr>
        <p:spPr>
          <a:xfrm>
            <a:off x="5119431" y="4069219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8" name="TextBox 27"/>
          <p:cNvSpPr txBox="1"/>
          <p:nvPr/>
        </p:nvSpPr>
        <p:spPr>
          <a:xfrm>
            <a:off x="1741866" y="1126733"/>
            <a:ext cx="9534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Outcome</a:t>
            </a:r>
          </a:p>
          <a:p>
            <a:pPr algn="ctr"/>
            <a:r>
              <a:rPr lang="en-US" sz="750" dirty="0"/>
              <a:t>(e.g. Deforestation)</a:t>
            </a:r>
            <a:endParaRPr lang="en-US" sz="1500" dirty="0"/>
          </a:p>
        </p:txBody>
      </p:sp>
      <p:sp>
        <p:nvSpPr>
          <p:cNvPr id="29" name="Multiply 28"/>
          <p:cNvSpPr/>
          <p:nvPr/>
        </p:nvSpPr>
        <p:spPr>
          <a:xfrm>
            <a:off x="6462694" y="405974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0" name="Multiply 29"/>
          <p:cNvSpPr/>
          <p:nvPr/>
        </p:nvSpPr>
        <p:spPr>
          <a:xfrm>
            <a:off x="3554949" y="379548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1" name="TextBox 30"/>
          <p:cNvSpPr txBox="1"/>
          <p:nvPr/>
        </p:nvSpPr>
        <p:spPr>
          <a:xfrm>
            <a:off x="7525328" y="4222590"/>
            <a:ext cx="1200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Covariate</a:t>
            </a:r>
          </a:p>
          <a:p>
            <a:r>
              <a:rPr lang="en-US" sz="750" dirty="0"/>
              <a:t>(e.g. Distance to Markets)</a:t>
            </a:r>
          </a:p>
          <a:p>
            <a:r>
              <a:rPr lang="en-US" sz="750" dirty="0"/>
              <a:t>(or Propensity Score)</a:t>
            </a:r>
            <a:endParaRPr lang="en-US" sz="1500" dirty="0"/>
          </a:p>
        </p:txBody>
      </p:sp>
      <p:sp>
        <p:nvSpPr>
          <p:cNvPr id="33" name="Multiply 32"/>
          <p:cNvSpPr/>
          <p:nvPr/>
        </p:nvSpPr>
        <p:spPr>
          <a:xfrm>
            <a:off x="5252781" y="372227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4" name="Multiply 33"/>
          <p:cNvSpPr/>
          <p:nvPr/>
        </p:nvSpPr>
        <p:spPr>
          <a:xfrm>
            <a:off x="5693312" y="417671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4" name="Multiply 43"/>
          <p:cNvSpPr/>
          <p:nvPr/>
        </p:nvSpPr>
        <p:spPr>
          <a:xfrm>
            <a:off x="2493388" y="216122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5" name="Multiply 44"/>
          <p:cNvSpPr/>
          <p:nvPr/>
        </p:nvSpPr>
        <p:spPr>
          <a:xfrm>
            <a:off x="2830573" y="272636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6" name="Multiply 45"/>
          <p:cNvSpPr/>
          <p:nvPr/>
        </p:nvSpPr>
        <p:spPr>
          <a:xfrm>
            <a:off x="2830573" y="299808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0" name="Multiply 49"/>
          <p:cNvSpPr/>
          <p:nvPr/>
        </p:nvSpPr>
        <p:spPr>
          <a:xfrm>
            <a:off x="5041326" y="364534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1" name="Multiply 50"/>
          <p:cNvSpPr/>
          <p:nvPr/>
        </p:nvSpPr>
        <p:spPr>
          <a:xfrm>
            <a:off x="6282433" y="4146602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3" name="TextBox 102"/>
          <p:cNvSpPr txBox="1"/>
          <p:nvPr/>
        </p:nvSpPr>
        <p:spPr>
          <a:xfrm>
            <a:off x="7083486" y="1090479"/>
            <a:ext cx="158254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Control</a:t>
            </a:r>
            <a:r>
              <a:rPr lang="en-US" sz="1125" dirty="0"/>
              <a:t> </a:t>
            </a:r>
            <a:r>
              <a:rPr lang="en-US" sz="750" dirty="0"/>
              <a:t>(e.g. unprotected)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083486" y="1280622"/>
            <a:ext cx="151268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Treatment</a:t>
            </a:r>
            <a:r>
              <a:rPr lang="en-US" sz="1125" dirty="0"/>
              <a:t> </a:t>
            </a:r>
            <a:r>
              <a:rPr lang="en-US" sz="750" dirty="0"/>
              <a:t>(e.g. protected)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88632" y="2649184"/>
            <a:ext cx="1907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Linear regression with treatment dummy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832603" y="3118301"/>
            <a:ext cx="161925" cy="21177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B63ADE64-69A0-56D9-271F-0B931CB5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Matching</a:t>
            </a:r>
          </a:p>
        </p:txBody>
      </p:sp>
      <p:sp>
        <p:nvSpPr>
          <p:cNvPr id="2" name="Multiply 1">
            <a:extLst>
              <a:ext uri="{FF2B5EF4-FFF2-40B4-BE49-F238E27FC236}">
                <a16:creationId xmlns:a16="http://schemas.microsoft.com/office/drawing/2014/main" id="{64271776-3B94-7001-93DE-5B80D713888E}"/>
              </a:ext>
            </a:extLst>
          </p:cNvPr>
          <p:cNvSpPr/>
          <p:nvPr/>
        </p:nvSpPr>
        <p:spPr>
          <a:xfrm>
            <a:off x="6909949" y="1332283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473C1DB2-3B85-7687-01B6-F58117934550}"/>
              </a:ext>
            </a:extLst>
          </p:cNvPr>
          <p:cNvSpPr/>
          <p:nvPr/>
        </p:nvSpPr>
        <p:spPr>
          <a:xfrm>
            <a:off x="6908665" y="11435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22462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29E7-397E-2B41-BFC2-5C67E62D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0"/>
            <a:ext cx="7620000" cy="1413565"/>
          </a:xfrm>
        </p:spPr>
        <p:txBody>
          <a:bodyPr/>
          <a:lstStyle/>
          <a:p>
            <a:r>
              <a:rPr lang="en-US" b="1" dirty="0"/>
              <a:t>Ferraro 2009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35BAC-9308-C348-9AA8-B18DFBEC7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5" y="1628914"/>
            <a:ext cx="6572250" cy="37780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67" dirty="0"/>
              <a:t>What is impact evaluation?</a:t>
            </a:r>
          </a:p>
          <a:p>
            <a:pPr marL="0" indent="0" algn="ctr">
              <a:buNone/>
            </a:pPr>
            <a:r>
              <a:rPr lang="en-US" sz="2000" dirty="0"/>
              <a:t>Why does it matter? Why now?</a:t>
            </a:r>
          </a:p>
          <a:p>
            <a:pPr marL="0" indent="0" algn="ctr">
              <a:buNone/>
            </a:pPr>
            <a:endParaRPr lang="en-US" sz="2667" dirty="0"/>
          </a:p>
          <a:p>
            <a:pPr marL="0" indent="0" algn="ctr">
              <a:buNone/>
            </a:pPr>
            <a:r>
              <a:rPr lang="en-US" sz="2667" dirty="0"/>
              <a:t>What is counterfactual thinking?</a:t>
            </a:r>
          </a:p>
          <a:p>
            <a:pPr marL="0" indent="0" algn="ctr">
              <a:buNone/>
            </a:pPr>
            <a:r>
              <a:rPr lang="en-US" sz="2000" dirty="0"/>
              <a:t>Why does it matter?</a:t>
            </a:r>
          </a:p>
          <a:p>
            <a:pPr algn="ctr"/>
            <a:endParaRPr lang="en-US" sz="2667" dirty="0"/>
          </a:p>
          <a:p>
            <a:pPr marL="0" indent="0" algn="ctr">
              <a:buNone/>
            </a:pPr>
            <a:r>
              <a:rPr lang="en-US" sz="2667" dirty="0"/>
              <a:t>What is selection bias?</a:t>
            </a:r>
          </a:p>
          <a:p>
            <a:pPr marL="0" indent="0" algn="ctr">
              <a:buNone/>
            </a:pPr>
            <a:r>
              <a:rPr lang="en-US" sz="2000" dirty="0"/>
              <a:t>Why does it matter?</a:t>
            </a:r>
          </a:p>
          <a:p>
            <a:pPr marL="0" indent="0" algn="ctr">
              <a:buNone/>
            </a:pP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3333658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2218116" y="1750700"/>
            <a:ext cx="0" cy="26161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18116" y="4366860"/>
            <a:ext cx="516636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2552443" y="277559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Multiply 10"/>
          <p:cNvSpPr/>
          <p:nvPr/>
        </p:nvSpPr>
        <p:spPr>
          <a:xfrm>
            <a:off x="2333844" y="1692177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2" name="Multiply 11"/>
          <p:cNvSpPr/>
          <p:nvPr/>
        </p:nvSpPr>
        <p:spPr>
          <a:xfrm>
            <a:off x="3216337" y="31872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3" name="Multiply 12"/>
          <p:cNvSpPr/>
          <p:nvPr/>
        </p:nvSpPr>
        <p:spPr>
          <a:xfrm>
            <a:off x="2743658" y="236980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Multiply 13"/>
          <p:cNvSpPr/>
          <p:nvPr/>
        </p:nvSpPr>
        <p:spPr>
          <a:xfrm>
            <a:off x="3474463" y="316099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Multiply 14"/>
          <p:cNvSpPr/>
          <p:nvPr/>
        </p:nvSpPr>
        <p:spPr>
          <a:xfrm>
            <a:off x="3314443" y="342549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Multiply 15"/>
          <p:cNvSpPr/>
          <p:nvPr/>
        </p:nvSpPr>
        <p:spPr>
          <a:xfrm>
            <a:off x="4474112" y="401788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Multiply 16"/>
          <p:cNvSpPr/>
          <p:nvPr/>
        </p:nvSpPr>
        <p:spPr>
          <a:xfrm>
            <a:off x="3994528" y="349693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9" name="Multiply 18"/>
          <p:cNvSpPr/>
          <p:nvPr/>
        </p:nvSpPr>
        <p:spPr>
          <a:xfrm>
            <a:off x="4931788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Multiply 19"/>
          <p:cNvSpPr/>
          <p:nvPr/>
        </p:nvSpPr>
        <p:spPr>
          <a:xfrm>
            <a:off x="5573773" y="387943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2" name="Multiply 21"/>
          <p:cNvSpPr/>
          <p:nvPr/>
        </p:nvSpPr>
        <p:spPr>
          <a:xfrm>
            <a:off x="3832603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Multiply 22"/>
          <p:cNvSpPr/>
          <p:nvPr/>
        </p:nvSpPr>
        <p:spPr>
          <a:xfrm>
            <a:off x="4221223" y="402230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4" name="Multiply 23"/>
          <p:cNvSpPr/>
          <p:nvPr/>
        </p:nvSpPr>
        <p:spPr>
          <a:xfrm>
            <a:off x="4699378" y="3967614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5" name="Multiply 24"/>
          <p:cNvSpPr/>
          <p:nvPr/>
        </p:nvSpPr>
        <p:spPr>
          <a:xfrm>
            <a:off x="5119431" y="4069219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8" name="TextBox 27"/>
          <p:cNvSpPr txBox="1"/>
          <p:nvPr/>
        </p:nvSpPr>
        <p:spPr>
          <a:xfrm>
            <a:off x="1741866" y="1126733"/>
            <a:ext cx="9534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Outcome</a:t>
            </a:r>
          </a:p>
          <a:p>
            <a:pPr algn="ctr"/>
            <a:r>
              <a:rPr lang="en-US" sz="750" dirty="0"/>
              <a:t>(e.g. Deforestation)</a:t>
            </a:r>
            <a:endParaRPr lang="en-US" sz="1500" dirty="0"/>
          </a:p>
        </p:txBody>
      </p:sp>
      <p:sp>
        <p:nvSpPr>
          <p:cNvPr id="29" name="Multiply 28"/>
          <p:cNvSpPr/>
          <p:nvPr/>
        </p:nvSpPr>
        <p:spPr>
          <a:xfrm>
            <a:off x="6462694" y="405974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0" name="Multiply 29"/>
          <p:cNvSpPr/>
          <p:nvPr/>
        </p:nvSpPr>
        <p:spPr>
          <a:xfrm>
            <a:off x="3554949" y="379548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1" name="TextBox 30"/>
          <p:cNvSpPr txBox="1"/>
          <p:nvPr/>
        </p:nvSpPr>
        <p:spPr>
          <a:xfrm>
            <a:off x="7525328" y="4222590"/>
            <a:ext cx="1200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Covariate</a:t>
            </a:r>
          </a:p>
          <a:p>
            <a:r>
              <a:rPr lang="en-US" sz="750" dirty="0"/>
              <a:t>(e.g. Distance to Markets)</a:t>
            </a:r>
          </a:p>
          <a:p>
            <a:r>
              <a:rPr lang="en-US" sz="750" dirty="0"/>
              <a:t>(or Propensity Score)</a:t>
            </a:r>
            <a:endParaRPr lang="en-US" sz="1500" dirty="0"/>
          </a:p>
        </p:txBody>
      </p:sp>
      <p:sp>
        <p:nvSpPr>
          <p:cNvPr id="33" name="Multiply 32"/>
          <p:cNvSpPr/>
          <p:nvPr/>
        </p:nvSpPr>
        <p:spPr>
          <a:xfrm>
            <a:off x="5252781" y="372227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4" name="Multiply 33"/>
          <p:cNvSpPr/>
          <p:nvPr/>
        </p:nvSpPr>
        <p:spPr>
          <a:xfrm>
            <a:off x="5693312" y="417671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4" name="Multiply 43"/>
          <p:cNvSpPr/>
          <p:nvPr/>
        </p:nvSpPr>
        <p:spPr>
          <a:xfrm>
            <a:off x="2493388" y="216122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5" name="Multiply 44"/>
          <p:cNvSpPr/>
          <p:nvPr/>
        </p:nvSpPr>
        <p:spPr>
          <a:xfrm>
            <a:off x="2830573" y="272636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6" name="Multiply 45"/>
          <p:cNvSpPr/>
          <p:nvPr/>
        </p:nvSpPr>
        <p:spPr>
          <a:xfrm>
            <a:off x="2830573" y="299808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0" name="Multiply 49"/>
          <p:cNvSpPr/>
          <p:nvPr/>
        </p:nvSpPr>
        <p:spPr>
          <a:xfrm>
            <a:off x="5041326" y="364534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1" name="Multiply 50"/>
          <p:cNvSpPr/>
          <p:nvPr/>
        </p:nvSpPr>
        <p:spPr>
          <a:xfrm>
            <a:off x="6282433" y="4146602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69" name="Straight Connector 68"/>
          <p:cNvCxnSpPr/>
          <p:nvPr/>
        </p:nvCxnSpPr>
        <p:spPr>
          <a:xfrm flipH="1" flipV="1">
            <a:off x="5716649" y="3967614"/>
            <a:ext cx="729185" cy="142875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5716648" y="3989564"/>
            <a:ext cx="559357" cy="18715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5671702" y="4034969"/>
            <a:ext cx="44947" cy="14174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5182414" y="3726441"/>
            <a:ext cx="65849" cy="4211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5119431" y="3778918"/>
            <a:ext cx="31847" cy="28082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615131" y="4059747"/>
            <a:ext cx="77819" cy="23393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364098" y="4093746"/>
            <a:ext cx="10358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3554949" y="3303871"/>
            <a:ext cx="60458" cy="47870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Multiply 100"/>
          <p:cNvSpPr/>
          <p:nvPr/>
        </p:nvSpPr>
        <p:spPr>
          <a:xfrm>
            <a:off x="6909949" y="1332283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2" name="Multiply 101"/>
          <p:cNvSpPr/>
          <p:nvPr/>
        </p:nvSpPr>
        <p:spPr>
          <a:xfrm>
            <a:off x="6908665" y="11435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3" name="TextBox 102"/>
          <p:cNvSpPr txBox="1"/>
          <p:nvPr/>
        </p:nvSpPr>
        <p:spPr>
          <a:xfrm>
            <a:off x="7083486" y="1090479"/>
            <a:ext cx="158254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Control</a:t>
            </a:r>
            <a:r>
              <a:rPr lang="en-US" sz="1125" dirty="0"/>
              <a:t> </a:t>
            </a:r>
            <a:r>
              <a:rPr lang="en-US" sz="750" dirty="0"/>
              <a:t>(e.g. unprotected)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083486" y="1280622"/>
            <a:ext cx="151268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Treatment</a:t>
            </a:r>
            <a:r>
              <a:rPr lang="en-US" sz="1125" dirty="0"/>
              <a:t> </a:t>
            </a:r>
            <a:r>
              <a:rPr lang="en-US" sz="750" dirty="0"/>
              <a:t>(e.g. protected)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15129" y="2413876"/>
            <a:ext cx="254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“Common support”: </a:t>
            </a:r>
            <a:br>
              <a:rPr lang="en-US" sz="1500" dirty="0"/>
            </a:br>
            <a:r>
              <a:rPr lang="en-US" sz="1250" dirty="0"/>
              <a:t>Extent of overlap of treatment and control groups in covariate space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7E24F515-58AE-7D45-A3A2-EABB1172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385631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/>
          <p:cNvCxnSpPr/>
          <p:nvPr/>
        </p:nvCxnSpPr>
        <p:spPr>
          <a:xfrm flipV="1">
            <a:off x="3626387" y="3950871"/>
            <a:ext cx="0" cy="415989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218116" y="1750700"/>
            <a:ext cx="0" cy="26161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18116" y="4366860"/>
            <a:ext cx="516636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2552443" y="277559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Multiply 10"/>
          <p:cNvSpPr/>
          <p:nvPr/>
        </p:nvSpPr>
        <p:spPr>
          <a:xfrm>
            <a:off x="2333844" y="1692177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2" name="Multiply 11"/>
          <p:cNvSpPr/>
          <p:nvPr/>
        </p:nvSpPr>
        <p:spPr>
          <a:xfrm>
            <a:off x="3216337" y="31872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3" name="Multiply 12"/>
          <p:cNvSpPr/>
          <p:nvPr/>
        </p:nvSpPr>
        <p:spPr>
          <a:xfrm>
            <a:off x="2743658" y="236980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Multiply 13"/>
          <p:cNvSpPr/>
          <p:nvPr/>
        </p:nvSpPr>
        <p:spPr>
          <a:xfrm>
            <a:off x="3474463" y="316099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Multiply 14"/>
          <p:cNvSpPr/>
          <p:nvPr/>
        </p:nvSpPr>
        <p:spPr>
          <a:xfrm>
            <a:off x="3314443" y="342549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Multiply 15"/>
          <p:cNvSpPr/>
          <p:nvPr/>
        </p:nvSpPr>
        <p:spPr>
          <a:xfrm>
            <a:off x="4474112" y="401788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Multiply 16"/>
          <p:cNvSpPr/>
          <p:nvPr/>
        </p:nvSpPr>
        <p:spPr>
          <a:xfrm>
            <a:off x="3994528" y="349693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9" name="Multiply 18"/>
          <p:cNvSpPr/>
          <p:nvPr/>
        </p:nvSpPr>
        <p:spPr>
          <a:xfrm>
            <a:off x="4931788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Multiply 19"/>
          <p:cNvSpPr/>
          <p:nvPr/>
        </p:nvSpPr>
        <p:spPr>
          <a:xfrm>
            <a:off x="5573773" y="387943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2" name="Multiply 21"/>
          <p:cNvSpPr/>
          <p:nvPr/>
        </p:nvSpPr>
        <p:spPr>
          <a:xfrm>
            <a:off x="3832603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Multiply 22"/>
          <p:cNvSpPr/>
          <p:nvPr/>
        </p:nvSpPr>
        <p:spPr>
          <a:xfrm>
            <a:off x="4221223" y="402230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4" name="Multiply 23"/>
          <p:cNvSpPr/>
          <p:nvPr/>
        </p:nvSpPr>
        <p:spPr>
          <a:xfrm>
            <a:off x="4699378" y="3967614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5" name="Multiply 24"/>
          <p:cNvSpPr/>
          <p:nvPr/>
        </p:nvSpPr>
        <p:spPr>
          <a:xfrm>
            <a:off x="5119431" y="4069219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8" name="TextBox 27"/>
          <p:cNvSpPr txBox="1"/>
          <p:nvPr/>
        </p:nvSpPr>
        <p:spPr>
          <a:xfrm>
            <a:off x="1741866" y="1126733"/>
            <a:ext cx="9534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Outcome</a:t>
            </a:r>
          </a:p>
          <a:p>
            <a:pPr algn="ctr"/>
            <a:r>
              <a:rPr lang="en-US" sz="750" dirty="0"/>
              <a:t>(e.g. Deforestation)</a:t>
            </a:r>
            <a:endParaRPr lang="en-US" sz="1500" dirty="0"/>
          </a:p>
        </p:txBody>
      </p:sp>
      <p:sp>
        <p:nvSpPr>
          <p:cNvPr id="29" name="Multiply 28"/>
          <p:cNvSpPr/>
          <p:nvPr/>
        </p:nvSpPr>
        <p:spPr>
          <a:xfrm>
            <a:off x="6462694" y="405974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0" name="Multiply 29"/>
          <p:cNvSpPr/>
          <p:nvPr/>
        </p:nvSpPr>
        <p:spPr>
          <a:xfrm>
            <a:off x="3554949" y="379548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1" name="TextBox 30"/>
          <p:cNvSpPr txBox="1"/>
          <p:nvPr/>
        </p:nvSpPr>
        <p:spPr>
          <a:xfrm>
            <a:off x="7525328" y="4222590"/>
            <a:ext cx="1200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Covariate</a:t>
            </a:r>
          </a:p>
          <a:p>
            <a:r>
              <a:rPr lang="en-US" sz="750" dirty="0"/>
              <a:t>(e.g. Distance to Markets)</a:t>
            </a:r>
          </a:p>
          <a:p>
            <a:r>
              <a:rPr lang="en-US" sz="750" dirty="0"/>
              <a:t>(or Propensity Score)</a:t>
            </a:r>
            <a:endParaRPr lang="en-US" sz="1500" dirty="0"/>
          </a:p>
        </p:txBody>
      </p:sp>
      <p:sp>
        <p:nvSpPr>
          <p:cNvPr id="33" name="Multiply 32"/>
          <p:cNvSpPr/>
          <p:nvPr/>
        </p:nvSpPr>
        <p:spPr>
          <a:xfrm>
            <a:off x="5252781" y="372227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4" name="Multiply 33"/>
          <p:cNvSpPr/>
          <p:nvPr/>
        </p:nvSpPr>
        <p:spPr>
          <a:xfrm>
            <a:off x="5693312" y="417671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4" name="Multiply 43"/>
          <p:cNvSpPr/>
          <p:nvPr/>
        </p:nvSpPr>
        <p:spPr>
          <a:xfrm>
            <a:off x="2493388" y="216122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5" name="Multiply 44"/>
          <p:cNvSpPr/>
          <p:nvPr/>
        </p:nvSpPr>
        <p:spPr>
          <a:xfrm>
            <a:off x="2830573" y="272636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6" name="Multiply 45"/>
          <p:cNvSpPr/>
          <p:nvPr/>
        </p:nvSpPr>
        <p:spPr>
          <a:xfrm>
            <a:off x="2830573" y="299808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0" name="Multiply 49"/>
          <p:cNvSpPr/>
          <p:nvPr/>
        </p:nvSpPr>
        <p:spPr>
          <a:xfrm>
            <a:off x="5041326" y="364534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1" name="Multiply 50"/>
          <p:cNvSpPr/>
          <p:nvPr/>
        </p:nvSpPr>
        <p:spPr>
          <a:xfrm>
            <a:off x="6282433" y="4146602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69" name="Straight Connector 68"/>
          <p:cNvCxnSpPr/>
          <p:nvPr/>
        </p:nvCxnSpPr>
        <p:spPr>
          <a:xfrm flipH="1" flipV="1">
            <a:off x="5716649" y="3967614"/>
            <a:ext cx="729185" cy="142875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5716648" y="3989564"/>
            <a:ext cx="559357" cy="18715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5671702" y="4034969"/>
            <a:ext cx="44947" cy="14174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5182414" y="3726441"/>
            <a:ext cx="65849" cy="4211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5119431" y="3778918"/>
            <a:ext cx="31847" cy="28082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615131" y="4059747"/>
            <a:ext cx="77819" cy="23393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364098" y="4093746"/>
            <a:ext cx="10358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3554949" y="3303871"/>
            <a:ext cx="60458" cy="47870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Multiply 100"/>
          <p:cNvSpPr/>
          <p:nvPr/>
        </p:nvSpPr>
        <p:spPr>
          <a:xfrm>
            <a:off x="6909949" y="1332283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2" name="Multiply 101"/>
          <p:cNvSpPr/>
          <p:nvPr/>
        </p:nvSpPr>
        <p:spPr>
          <a:xfrm>
            <a:off x="6908665" y="11435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3" name="TextBox 102"/>
          <p:cNvSpPr txBox="1"/>
          <p:nvPr/>
        </p:nvSpPr>
        <p:spPr>
          <a:xfrm>
            <a:off x="7083486" y="1090479"/>
            <a:ext cx="158254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Control</a:t>
            </a:r>
            <a:r>
              <a:rPr lang="en-US" sz="1125" dirty="0"/>
              <a:t> </a:t>
            </a:r>
            <a:r>
              <a:rPr lang="en-US" sz="750" dirty="0"/>
              <a:t>(e.g. unprotected)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083486" y="1280622"/>
            <a:ext cx="151268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Treatment</a:t>
            </a:r>
            <a:r>
              <a:rPr lang="en-US" sz="1125" dirty="0"/>
              <a:t> </a:t>
            </a:r>
            <a:r>
              <a:rPr lang="en-US" sz="750" dirty="0"/>
              <a:t>(e.g. protected)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 flipV="1">
            <a:off x="5182414" y="3803260"/>
            <a:ext cx="483898" cy="429633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13083" y="3839694"/>
            <a:ext cx="121611" cy="79638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4843669" y="3938236"/>
            <a:ext cx="88119" cy="54764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4137403" y="3701928"/>
            <a:ext cx="101487" cy="279955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3446263" y="3615635"/>
            <a:ext cx="89160" cy="172585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301720" y="3996716"/>
            <a:ext cx="242387" cy="113774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34782" y="3675869"/>
            <a:ext cx="1077516" cy="449648"/>
          </a:xfrm>
          <a:custGeom>
            <a:avLst/>
            <a:gdLst>
              <a:gd name="connsiteX0" fmla="*/ 1724025 w 1724025"/>
              <a:gd name="connsiteY0" fmla="*/ 719436 h 719436"/>
              <a:gd name="connsiteX1" fmla="*/ 933450 w 1724025"/>
              <a:gd name="connsiteY1" fmla="*/ 119361 h 719436"/>
              <a:gd name="connsiteX2" fmla="*/ 0 w 1724025"/>
              <a:gd name="connsiteY2" fmla="*/ 5061 h 71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719436">
                <a:moveTo>
                  <a:pt x="1724025" y="719436"/>
                </a:moveTo>
                <a:cubicBezTo>
                  <a:pt x="1472406" y="478929"/>
                  <a:pt x="1220787" y="238423"/>
                  <a:pt x="933450" y="119361"/>
                </a:cubicBezTo>
                <a:cubicBezTo>
                  <a:pt x="646113" y="299"/>
                  <a:pt x="141288" y="-9227"/>
                  <a:pt x="0" y="5061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3" name="Freeform 42"/>
          <p:cNvSpPr/>
          <p:nvPr/>
        </p:nvSpPr>
        <p:spPr>
          <a:xfrm>
            <a:off x="5246688" y="3534544"/>
            <a:ext cx="1238250" cy="460003"/>
          </a:xfrm>
          <a:custGeom>
            <a:avLst/>
            <a:gdLst>
              <a:gd name="connsiteX0" fmla="*/ 1981200 w 1981200"/>
              <a:gd name="connsiteY0" fmla="*/ 736005 h 736005"/>
              <a:gd name="connsiteX1" fmla="*/ 1247775 w 1981200"/>
              <a:gd name="connsiteY1" fmla="*/ 31155 h 736005"/>
              <a:gd name="connsiteX2" fmla="*/ 0 w 1981200"/>
              <a:gd name="connsiteY2" fmla="*/ 174030 h 73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1200" h="736005">
                <a:moveTo>
                  <a:pt x="1981200" y="736005"/>
                </a:moveTo>
                <a:cubicBezTo>
                  <a:pt x="1779587" y="430411"/>
                  <a:pt x="1577975" y="124817"/>
                  <a:pt x="1247775" y="31155"/>
                </a:cubicBezTo>
                <a:cubicBezTo>
                  <a:pt x="917575" y="-62507"/>
                  <a:pt x="341312" y="75605"/>
                  <a:pt x="0" y="17403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0" name="Freeform 59"/>
          <p:cNvSpPr/>
          <p:nvPr/>
        </p:nvSpPr>
        <p:spPr>
          <a:xfrm>
            <a:off x="3144946" y="4071934"/>
            <a:ext cx="1023938" cy="297660"/>
          </a:xfrm>
          <a:custGeom>
            <a:avLst/>
            <a:gdLst>
              <a:gd name="connsiteX0" fmla="*/ 0 w 1638300"/>
              <a:gd name="connsiteY0" fmla="*/ 466731 h 476256"/>
              <a:gd name="connsiteX1" fmla="*/ 428625 w 1638300"/>
              <a:gd name="connsiteY1" fmla="*/ 400056 h 476256"/>
              <a:gd name="connsiteX2" fmla="*/ 771525 w 1638300"/>
              <a:gd name="connsiteY2" fmla="*/ 6 h 476256"/>
              <a:gd name="connsiteX3" fmla="*/ 1104900 w 1638300"/>
              <a:gd name="connsiteY3" fmla="*/ 390531 h 476256"/>
              <a:gd name="connsiteX4" fmla="*/ 1638300 w 1638300"/>
              <a:gd name="connsiteY4" fmla="*/ 476256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300" h="476256">
                <a:moveTo>
                  <a:pt x="0" y="466731"/>
                </a:moveTo>
                <a:cubicBezTo>
                  <a:pt x="150019" y="472287"/>
                  <a:pt x="300038" y="477844"/>
                  <a:pt x="428625" y="400056"/>
                </a:cubicBezTo>
                <a:cubicBezTo>
                  <a:pt x="557213" y="322268"/>
                  <a:pt x="658813" y="1593"/>
                  <a:pt x="771525" y="6"/>
                </a:cubicBezTo>
                <a:cubicBezTo>
                  <a:pt x="884237" y="-1581"/>
                  <a:pt x="960438" y="311156"/>
                  <a:pt x="1104900" y="390531"/>
                </a:cubicBezTo>
                <a:cubicBezTo>
                  <a:pt x="1249362" y="469906"/>
                  <a:pt x="1552575" y="461968"/>
                  <a:pt x="1638300" y="476256"/>
                </a:cubicBezTo>
              </a:path>
            </a:pathLst>
          </a:cu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6" name="TextBox 65"/>
          <p:cNvSpPr txBox="1"/>
          <p:nvPr/>
        </p:nvSpPr>
        <p:spPr>
          <a:xfrm>
            <a:off x="6814553" y="2756595"/>
            <a:ext cx="155157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1st nearest neighbor</a:t>
            </a:r>
          </a:p>
          <a:p>
            <a:r>
              <a:rPr lang="en-US" sz="1125" dirty="0">
                <a:solidFill>
                  <a:srgbClr val="FF0000"/>
                </a:solidFill>
              </a:rPr>
              <a:t>2nd nearest neighbor</a:t>
            </a:r>
          </a:p>
          <a:p>
            <a:r>
              <a:rPr lang="en-US" sz="1125" dirty="0">
                <a:solidFill>
                  <a:schemeClr val="accent1"/>
                </a:solidFill>
              </a:rPr>
              <a:t>Kernel matching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0D5F89-ACCC-7132-BFB3-B1BB03B8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339989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2218116" y="4101405"/>
            <a:ext cx="505206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218116" y="3724311"/>
            <a:ext cx="5052060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218116" y="1750700"/>
            <a:ext cx="0" cy="26161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18116" y="4366860"/>
            <a:ext cx="516636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ultiply 13"/>
          <p:cNvSpPr/>
          <p:nvPr/>
        </p:nvSpPr>
        <p:spPr>
          <a:xfrm>
            <a:off x="3474463" y="316099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Multiply 15"/>
          <p:cNvSpPr/>
          <p:nvPr/>
        </p:nvSpPr>
        <p:spPr>
          <a:xfrm>
            <a:off x="4474112" y="401788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Multiply 19"/>
          <p:cNvSpPr/>
          <p:nvPr/>
        </p:nvSpPr>
        <p:spPr>
          <a:xfrm>
            <a:off x="5573773" y="387943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Multiply 22"/>
          <p:cNvSpPr/>
          <p:nvPr/>
        </p:nvSpPr>
        <p:spPr>
          <a:xfrm>
            <a:off x="4221223" y="402230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4" name="Multiply 23"/>
          <p:cNvSpPr/>
          <p:nvPr/>
        </p:nvSpPr>
        <p:spPr>
          <a:xfrm>
            <a:off x="4699378" y="3967614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5" name="Multiply 24"/>
          <p:cNvSpPr/>
          <p:nvPr/>
        </p:nvSpPr>
        <p:spPr>
          <a:xfrm>
            <a:off x="5119431" y="4069219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8" name="TextBox 27"/>
          <p:cNvSpPr txBox="1"/>
          <p:nvPr/>
        </p:nvSpPr>
        <p:spPr>
          <a:xfrm>
            <a:off x="1741866" y="1126733"/>
            <a:ext cx="9534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Outcome</a:t>
            </a:r>
          </a:p>
          <a:p>
            <a:pPr algn="ctr"/>
            <a:r>
              <a:rPr lang="en-US" sz="750" dirty="0"/>
              <a:t>(e.g. Deforestation)</a:t>
            </a:r>
            <a:endParaRPr lang="en-US" sz="1500" dirty="0"/>
          </a:p>
        </p:txBody>
      </p:sp>
      <p:sp>
        <p:nvSpPr>
          <p:cNvPr id="29" name="Multiply 28"/>
          <p:cNvSpPr/>
          <p:nvPr/>
        </p:nvSpPr>
        <p:spPr>
          <a:xfrm>
            <a:off x="6462694" y="405974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0" name="Multiply 29"/>
          <p:cNvSpPr/>
          <p:nvPr/>
        </p:nvSpPr>
        <p:spPr>
          <a:xfrm>
            <a:off x="3554949" y="379548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1" name="TextBox 30"/>
          <p:cNvSpPr txBox="1"/>
          <p:nvPr/>
        </p:nvSpPr>
        <p:spPr>
          <a:xfrm>
            <a:off x="7525328" y="4222590"/>
            <a:ext cx="1200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Covariate</a:t>
            </a:r>
          </a:p>
          <a:p>
            <a:r>
              <a:rPr lang="en-US" sz="750" dirty="0"/>
              <a:t>(e.g. Distance to Markets)</a:t>
            </a:r>
          </a:p>
          <a:p>
            <a:r>
              <a:rPr lang="en-US" sz="750" dirty="0"/>
              <a:t>(or Propensity Score)</a:t>
            </a:r>
            <a:endParaRPr lang="en-US" sz="1500" dirty="0"/>
          </a:p>
        </p:txBody>
      </p:sp>
      <p:sp>
        <p:nvSpPr>
          <p:cNvPr id="33" name="Multiply 32"/>
          <p:cNvSpPr/>
          <p:nvPr/>
        </p:nvSpPr>
        <p:spPr>
          <a:xfrm>
            <a:off x="5252781" y="372227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4" name="Multiply 33"/>
          <p:cNvSpPr/>
          <p:nvPr/>
        </p:nvSpPr>
        <p:spPr>
          <a:xfrm>
            <a:off x="5693312" y="417671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0" name="Multiply 49"/>
          <p:cNvSpPr/>
          <p:nvPr/>
        </p:nvSpPr>
        <p:spPr>
          <a:xfrm>
            <a:off x="5041326" y="364534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1" name="Multiply 50"/>
          <p:cNvSpPr/>
          <p:nvPr/>
        </p:nvSpPr>
        <p:spPr>
          <a:xfrm>
            <a:off x="6282433" y="4146602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1" name="Multiply 100"/>
          <p:cNvSpPr/>
          <p:nvPr/>
        </p:nvSpPr>
        <p:spPr>
          <a:xfrm>
            <a:off x="6909949" y="1332283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2" name="Multiply 101"/>
          <p:cNvSpPr/>
          <p:nvPr/>
        </p:nvSpPr>
        <p:spPr>
          <a:xfrm>
            <a:off x="6908665" y="11435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3" name="TextBox 102"/>
          <p:cNvSpPr txBox="1"/>
          <p:nvPr/>
        </p:nvSpPr>
        <p:spPr>
          <a:xfrm>
            <a:off x="7083486" y="1090479"/>
            <a:ext cx="158254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Control</a:t>
            </a:r>
            <a:r>
              <a:rPr lang="en-US" sz="1125" dirty="0"/>
              <a:t> </a:t>
            </a:r>
            <a:r>
              <a:rPr lang="en-US" sz="750" dirty="0"/>
              <a:t>(e.g. unprotected)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083486" y="1280622"/>
            <a:ext cx="151268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Treatment</a:t>
            </a:r>
            <a:r>
              <a:rPr lang="en-US" sz="1125" dirty="0"/>
              <a:t> </a:t>
            </a:r>
            <a:r>
              <a:rPr lang="en-US" sz="750" dirty="0"/>
              <a:t>(e.g. protected)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065885" y="3722278"/>
            <a:ext cx="0" cy="379127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41399" y="3764276"/>
            <a:ext cx="1729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Difference in Means</a:t>
            </a:r>
          </a:p>
        </p:txBody>
      </p:sp>
      <p:sp>
        <p:nvSpPr>
          <p:cNvPr id="54" name="Multiply 53"/>
          <p:cNvSpPr/>
          <p:nvPr/>
        </p:nvSpPr>
        <p:spPr>
          <a:xfrm>
            <a:off x="3314443" y="342549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5" name="Multiply 54"/>
          <p:cNvSpPr/>
          <p:nvPr/>
        </p:nvSpPr>
        <p:spPr>
          <a:xfrm>
            <a:off x="3994528" y="349693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130BE9D-C58D-614D-9FA3-1967F036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332808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2207706" y="3581404"/>
            <a:ext cx="4690549" cy="7512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218116" y="3354146"/>
            <a:ext cx="4690549" cy="756344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218116" y="1750700"/>
            <a:ext cx="0" cy="26161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18116" y="4366860"/>
            <a:ext cx="516636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ultiply 13"/>
          <p:cNvSpPr/>
          <p:nvPr/>
        </p:nvSpPr>
        <p:spPr>
          <a:xfrm>
            <a:off x="3474463" y="316099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Multiply 15"/>
          <p:cNvSpPr/>
          <p:nvPr/>
        </p:nvSpPr>
        <p:spPr>
          <a:xfrm>
            <a:off x="4474112" y="401788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Multiply 19"/>
          <p:cNvSpPr/>
          <p:nvPr/>
        </p:nvSpPr>
        <p:spPr>
          <a:xfrm>
            <a:off x="5573773" y="387943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Multiply 22"/>
          <p:cNvSpPr/>
          <p:nvPr/>
        </p:nvSpPr>
        <p:spPr>
          <a:xfrm>
            <a:off x="4221223" y="402230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4" name="Multiply 23"/>
          <p:cNvSpPr/>
          <p:nvPr/>
        </p:nvSpPr>
        <p:spPr>
          <a:xfrm>
            <a:off x="4699378" y="3967614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5" name="Multiply 24"/>
          <p:cNvSpPr/>
          <p:nvPr/>
        </p:nvSpPr>
        <p:spPr>
          <a:xfrm>
            <a:off x="5119431" y="4069219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8" name="TextBox 27"/>
          <p:cNvSpPr txBox="1"/>
          <p:nvPr/>
        </p:nvSpPr>
        <p:spPr>
          <a:xfrm>
            <a:off x="1741866" y="1126733"/>
            <a:ext cx="9534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Outcome</a:t>
            </a:r>
          </a:p>
          <a:p>
            <a:pPr algn="ctr"/>
            <a:r>
              <a:rPr lang="en-US" sz="750" dirty="0"/>
              <a:t>(e.g. Deforestation)</a:t>
            </a:r>
            <a:endParaRPr lang="en-US" sz="1500" dirty="0"/>
          </a:p>
        </p:txBody>
      </p:sp>
      <p:sp>
        <p:nvSpPr>
          <p:cNvPr id="29" name="Multiply 28"/>
          <p:cNvSpPr/>
          <p:nvPr/>
        </p:nvSpPr>
        <p:spPr>
          <a:xfrm>
            <a:off x="6462694" y="405974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0" name="Multiply 29"/>
          <p:cNvSpPr/>
          <p:nvPr/>
        </p:nvSpPr>
        <p:spPr>
          <a:xfrm>
            <a:off x="3554949" y="379548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1" name="TextBox 30"/>
          <p:cNvSpPr txBox="1"/>
          <p:nvPr/>
        </p:nvSpPr>
        <p:spPr>
          <a:xfrm>
            <a:off x="7525328" y="4222590"/>
            <a:ext cx="1200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Covariate</a:t>
            </a:r>
          </a:p>
          <a:p>
            <a:r>
              <a:rPr lang="en-US" sz="750" dirty="0"/>
              <a:t>(e.g. Distance to Markets)</a:t>
            </a:r>
          </a:p>
          <a:p>
            <a:r>
              <a:rPr lang="en-US" sz="750" dirty="0"/>
              <a:t>(or Propensity Score)</a:t>
            </a:r>
            <a:endParaRPr lang="en-US" sz="1500" dirty="0"/>
          </a:p>
        </p:txBody>
      </p:sp>
      <p:sp>
        <p:nvSpPr>
          <p:cNvPr id="33" name="Multiply 32"/>
          <p:cNvSpPr/>
          <p:nvPr/>
        </p:nvSpPr>
        <p:spPr>
          <a:xfrm>
            <a:off x="5252781" y="372227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4" name="Multiply 33"/>
          <p:cNvSpPr/>
          <p:nvPr/>
        </p:nvSpPr>
        <p:spPr>
          <a:xfrm>
            <a:off x="5693312" y="417671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0" name="Multiply 49"/>
          <p:cNvSpPr/>
          <p:nvPr/>
        </p:nvSpPr>
        <p:spPr>
          <a:xfrm>
            <a:off x="5041326" y="364534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1" name="Multiply 50"/>
          <p:cNvSpPr/>
          <p:nvPr/>
        </p:nvSpPr>
        <p:spPr>
          <a:xfrm>
            <a:off x="6282433" y="4146602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1" name="Multiply 100"/>
          <p:cNvSpPr/>
          <p:nvPr/>
        </p:nvSpPr>
        <p:spPr>
          <a:xfrm>
            <a:off x="6909949" y="1332283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2" name="Multiply 101"/>
          <p:cNvSpPr/>
          <p:nvPr/>
        </p:nvSpPr>
        <p:spPr>
          <a:xfrm>
            <a:off x="6908665" y="11435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3" name="TextBox 102"/>
          <p:cNvSpPr txBox="1"/>
          <p:nvPr/>
        </p:nvSpPr>
        <p:spPr>
          <a:xfrm>
            <a:off x="7083486" y="1090479"/>
            <a:ext cx="158254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Control</a:t>
            </a:r>
            <a:r>
              <a:rPr lang="en-US" sz="1125" dirty="0"/>
              <a:t> </a:t>
            </a:r>
            <a:r>
              <a:rPr lang="en-US" sz="750" dirty="0"/>
              <a:t>(e.g. unprotected)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083486" y="1280622"/>
            <a:ext cx="151268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Treatment</a:t>
            </a:r>
            <a:r>
              <a:rPr lang="en-US" sz="1125" dirty="0"/>
              <a:t> </a:t>
            </a:r>
            <a:r>
              <a:rPr lang="en-US" sz="750" dirty="0"/>
              <a:t>(e.g. protected)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7707" y="2788046"/>
            <a:ext cx="175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Post-matching linear regression with treatment dummy</a:t>
            </a:r>
          </a:p>
        </p:txBody>
      </p:sp>
      <p:sp>
        <p:nvSpPr>
          <p:cNvPr id="54" name="Multiply 53"/>
          <p:cNvSpPr/>
          <p:nvPr/>
        </p:nvSpPr>
        <p:spPr>
          <a:xfrm>
            <a:off x="3314443" y="342549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5" name="Multiply 54"/>
          <p:cNvSpPr/>
          <p:nvPr/>
        </p:nvSpPr>
        <p:spPr>
          <a:xfrm>
            <a:off x="3994528" y="349693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7" name="TextBox 36"/>
          <p:cNvSpPr txBox="1"/>
          <p:nvPr/>
        </p:nvSpPr>
        <p:spPr>
          <a:xfrm>
            <a:off x="2954422" y="1718526"/>
            <a:ext cx="3651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Matching can be used as a </a:t>
            </a:r>
            <a:r>
              <a:rPr lang="en-US" sz="1500" b="1" dirty="0"/>
              <a:t>preprocessing</a:t>
            </a:r>
            <a:r>
              <a:rPr lang="en-US" sz="1500" dirty="0"/>
              <a:t> step for your favorite statistical model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5620624" y="3571676"/>
            <a:ext cx="129064" cy="212312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A22A6DC1-5904-5345-9E96-957605F4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2820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 flipV="1">
            <a:off x="6542022" y="3167684"/>
            <a:ext cx="0" cy="119535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218116" y="1750700"/>
            <a:ext cx="0" cy="261616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18116" y="4366860"/>
            <a:ext cx="516636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2552443" y="277559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Multiply 10"/>
          <p:cNvSpPr/>
          <p:nvPr/>
        </p:nvSpPr>
        <p:spPr>
          <a:xfrm>
            <a:off x="2333844" y="1692177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2" name="Multiply 11"/>
          <p:cNvSpPr/>
          <p:nvPr/>
        </p:nvSpPr>
        <p:spPr>
          <a:xfrm>
            <a:off x="3216337" y="31872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3" name="Multiply 12"/>
          <p:cNvSpPr/>
          <p:nvPr/>
        </p:nvSpPr>
        <p:spPr>
          <a:xfrm>
            <a:off x="2743658" y="236980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Multiply 13"/>
          <p:cNvSpPr/>
          <p:nvPr/>
        </p:nvSpPr>
        <p:spPr>
          <a:xfrm>
            <a:off x="3474463" y="316099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Multiply 14"/>
          <p:cNvSpPr/>
          <p:nvPr/>
        </p:nvSpPr>
        <p:spPr>
          <a:xfrm>
            <a:off x="3314443" y="342549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Multiply 15"/>
          <p:cNvSpPr/>
          <p:nvPr/>
        </p:nvSpPr>
        <p:spPr>
          <a:xfrm>
            <a:off x="4474112" y="401788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Multiply 16"/>
          <p:cNvSpPr/>
          <p:nvPr/>
        </p:nvSpPr>
        <p:spPr>
          <a:xfrm>
            <a:off x="3994528" y="349693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9" name="Multiply 18"/>
          <p:cNvSpPr/>
          <p:nvPr/>
        </p:nvSpPr>
        <p:spPr>
          <a:xfrm>
            <a:off x="4931788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Multiply 19"/>
          <p:cNvSpPr/>
          <p:nvPr/>
        </p:nvSpPr>
        <p:spPr>
          <a:xfrm>
            <a:off x="5573773" y="3879433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2" name="Multiply 21"/>
          <p:cNvSpPr/>
          <p:nvPr/>
        </p:nvSpPr>
        <p:spPr>
          <a:xfrm>
            <a:off x="3832603" y="379536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Multiply 22"/>
          <p:cNvSpPr/>
          <p:nvPr/>
        </p:nvSpPr>
        <p:spPr>
          <a:xfrm>
            <a:off x="4221223" y="402230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4" name="Multiply 23"/>
          <p:cNvSpPr/>
          <p:nvPr/>
        </p:nvSpPr>
        <p:spPr>
          <a:xfrm>
            <a:off x="4699378" y="3967614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5" name="Multiply 24"/>
          <p:cNvSpPr/>
          <p:nvPr/>
        </p:nvSpPr>
        <p:spPr>
          <a:xfrm>
            <a:off x="5119431" y="4069219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8" name="TextBox 27"/>
          <p:cNvSpPr txBox="1"/>
          <p:nvPr/>
        </p:nvSpPr>
        <p:spPr>
          <a:xfrm>
            <a:off x="1741866" y="1126733"/>
            <a:ext cx="9534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Outcome</a:t>
            </a:r>
          </a:p>
          <a:p>
            <a:pPr algn="ctr"/>
            <a:r>
              <a:rPr lang="en-US" sz="750" dirty="0"/>
              <a:t>(e.g. Deforestation)</a:t>
            </a:r>
            <a:endParaRPr lang="en-US" sz="1500" dirty="0"/>
          </a:p>
        </p:txBody>
      </p:sp>
      <p:sp>
        <p:nvSpPr>
          <p:cNvPr id="29" name="Multiply 28"/>
          <p:cNvSpPr/>
          <p:nvPr/>
        </p:nvSpPr>
        <p:spPr>
          <a:xfrm>
            <a:off x="6462694" y="405974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0" name="Multiply 29"/>
          <p:cNvSpPr/>
          <p:nvPr/>
        </p:nvSpPr>
        <p:spPr>
          <a:xfrm>
            <a:off x="3554949" y="3795487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1" name="TextBox 30"/>
          <p:cNvSpPr txBox="1"/>
          <p:nvPr/>
        </p:nvSpPr>
        <p:spPr>
          <a:xfrm>
            <a:off x="7525328" y="4222590"/>
            <a:ext cx="1200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Covariate</a:t>
            </a:r>
          </a:p>
          <a:p>
            <a:r>
              <a:rPr lang="en-US" sz="750" dirty="0"/>
              <a:t>(e.g. Distance to Markets)</a:t>
            </a:r>
          </a:p>
          <a:p>
            <a:r>
              <a:rPr lang="en-US" sz="750" dirty="0"/>
              <a:t>(or Propensity Score)</a:t>
            </a:r>
            <a:endParaRPr lang="en-US" sz="1500" dirty="0"/>
          </a:p>
        </p:txBody>
      </p:sp>
      <p:sp>
        <p:nvSpPr>
          <p:cNvPr id="33" name="Multiply 32"/>
          <p:cNvSpPr/>
          <p:nvPr/>
        </p:nvSpPr>
        <p:spPr>
          <a:xfrm>
            <a:off x="5252781" y="372227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4" name="Multiply 33"/>
          <p:cNvSpPr/>
          <p:nvPr/>
        </p:nvSpPr>
        <p:spPr>
          <a:xfrm>
            <a:off x="5693312" y="4176718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4" name="Multiply 43"/>
          <p:cNvSpPr/>
          <p:nvPr/>
        </p:nvSpPr>
        <p:spPr>
          <a:xfrm>
            <a:off x="2493388" y="2161228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5" name="Multiply 44"/>
          <p:cNvSpPr/>
          <p:nvPr/>
        </p:nvSpPr>
        <p:spPr>
          <a:xfrm>
            <a:off x="2830573" y="272636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6" name="Multiply 45"/>
          <p:cNvSpPr/>
          <p:nvPr/>
        </p:nvSpPr>
        <p:spPr>
          <a:xfrm>
            <a:off x="2830573" y="2998080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0" name="Multiply 49"/>
          <p:cNvSpPr/>
          <p:nvPr/>
        </p:nvSpPr>
        <p:spPr>
          <a:xfrm>
            <a:off x="5041326" y="3645345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51" name="Multiply 50"/>
          <p:cNvSpPr/>
          <p:nvPr/>
        </p:nvSpPr>
        <p:spPr>
          <a:xfrm>
            <a:off x="6282433" y="4146602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1" name="Multiply 100"/>
          <p:cNvSpPr/>
          <p:nvPr/>
        </p:nvSpPr>
        <p:spPr>
          <a:xfrm>
            <a:off x="6909949" y="1332283"/>
            <a:ext cx="142875" cy="142875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2" name="Multiply 101"/>
          <p:cNvSpPr/>
          <p:nvPr/>
        </p:nvSpPr>
        <p:spPr>
          <a:xfrm>
            <a:off x="6908665" y="1143504"/>
            <a:ext cx="142875" cy="142875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3" name="TextBox 102"/>
          <p:cNvSpPr txBox="1"/>
          <p:nvPr/>
        </p:nvSpPr>
        <p:spPr>
          <a:xfrm>
            <a:off x="7083486" y="1090479"/>
            <a:ext cx="158254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Control</a:t>
            </a:r>
            <a:r>
              <a:rPr lang="en-US" sz="1125" dirty="0"/>
              <a:t> </a:t>
            </a:r>
            <a:r>
              <a:rPr lang="en-US" sz="750" dirty="0"/>
              <a:t>(e.g. unprotected)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083486" y="1280622"/>
            <a:ext cx="1512688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Treatment</a:t>
            </a:r>
            <a:r>
              <a:rPr lang="en-US" sz="1125" dirty="0"/>
              <a:t> </a:t>
            </a:r>
            <a:r>
              <a:rPr lang="en-US" sz="750" dirty="0"/>
              <a:t>(e.g. protected)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083486" y="3167684"/>
            <a:ext cx="0" cy="119535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000559" y="3167684"/>
            <a:ext cx="0" cy="119535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92396" y="3568368"/>
            <a:ext cx="556167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540513" y="3568368"/>
            <a:ext cx="556167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95656" y="2323161"/>
            <a:ext cx="2662907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/>
              <a:t>Calipers: </a:t>
            </a:r>
            <a:br>
              <a:rPr lang="en-US" sz="1125" dirty="0"/>
            </a:br>
            <a:r>
              <a:rPr lang="en-US" sz="1125" dirty="0"/>
              <a:t>No control unit within predefined distance</a:t>
            </a:r>
          </a:p>
          <a:p>
            <a:r>
              <a:rPr lang="en-US" sz="1125" dirty="0">
                <a:sym typeface="Wingdings" panose="05000000000000000000" pitchFamily="2" charset="2"/>
              </a:rPr>
              <a:t> Treatment observation is dropped</a:t>
            </a:r>
            <a:endParaRPr lang="en-US" sz="1125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3BA15A4-8AF6-8640-9630-DB4948EC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733123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4" y="1288869"/>
            <a:ext cx="5066394" cy="41566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Ultimate goal: Achieve </a:t>
            </a:r>
            <a:r>
              <a:rPr lang="en-US" b="1" dirty="0"/>
              <a:t>balance</a:t>
            </a:r>
            <a:r>
              <a:rPr lang="en-US" dirty="0"/>
              <a:t> on all potential confounders, i.e. variables that influence </a:t>
            </a:r>
            <a:r>
              <a:rPr lang="en-US" b="1" dirty="0"/>
              <a:t>both</a:t>
            </a:r>
            <a:r>
              <a:rPr lang="en-US" dirty="0"/>
              <a:t> the outcome and the likelihood of treatment</a:t>
            </a:r>
          </a:p>
          <a:p>
            <a:pPr lvl="1"/>
            <a:r>
              <a:rPr lang="en-US" dirty="0"/>
              <a:t>How do you identify confounders? Theory &amp; knowledge of your case.</a:t>
            </a:r>
          </a:p>
          <a:p>
            <a:pPr lvl="1"/>
            <a:r>
              <a:rPr lang="en-US" dirty="0"/>
              <a:t>Reality 1: Important confounders are often unobservable.</a:t>
            </a:r>
          </a:p>
          <a:p>
            <a:pPr lvl="2"/>
            <a:r>
              <a:rPr lang="en-US" dirty="0"/>
              <a:t>Match on observable confounders and discuss implications of missing variables.</a:t>
            </a:r>
          </a:p>
          <a:p>
            <a:pPr lvl="2"/>
            <a:r>
              <a:rPr lang="en-US" dirty="0"/>
              <a:t>Combine with DID to control for time-invariant unobservable confounders.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Reality 2: Important confounders are unobserved at baseline (no data exists)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Work with what you get 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Matching: Choice of covariates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24165" y="4570391"/>
            <a:ext cx="246459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47657" y="4673104"/>
            <a:ext cx="48220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Time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879578" y="4381627"/>
            <a:ext cx="0" cy="188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24164" y="4132856"/>
            <a:ext cx="91082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Treatment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171393" y="4381627"/>
            <a:ext cx="0" cy="1887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15979" y="4129761"/>
            <a:ext cx="91082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Evaluation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82495" y="4760242"/>
            <a:ext cx="91082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/>
              <a:t>Covariates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837909" y="4578503"/>
            <a:ext cx="0" cy="17229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148" y="1144609"/>
            <a:ext cx="2978073" cy="25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7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20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Matching:</a:t>
            </a:r>
            <a:r>
              <a:rPr lang="en-US" baseline="0" dirty="0"/>
              <a:t> Process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8704" y="1758243"/>
            <a:ext cx="1542826" cy="129397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Obtain spatial datasets (treatment, outcome, covariates)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7118" y="1749942"/>
            <a:ext cx="1859089" cy="129397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Use GIS to create table that includes all variables for your sample of units of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1795" y="1877424"/>
            <a:ext cx="1390184" cy="1055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Conduct matching in preferred stats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7567" y="1758243"/>
            <a:ext cx="1281244" cy="1293971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Evaluate matching quality (covariates, sample size)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4401" y="1877424"/>
            <a:ext cx="1222034" cy="1055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 impact (your model of choice)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239329" y="2309457"/>
            <a:ext cx="179990" cy="191543"/>
          </a:xfrm>
          <a:prstGeom prst="rightArrow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ight Arrow 9"/>
          <p:cNvSpPr/>
          <p:nvPr/>
        </p:nvSpPr>
        <p:spPr>
          <a:xfrm>
            <a:off x="4454006" y="2309457"/>
            <a:ext cx="179990" cy="191543"/>
          </a:xfrm>
          <a:prstGeom prst="rightArrow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Right Arrow 10"/>
          <p:cNvSpPr/>
          <p:nvPr/>
        </p:nvSpPr>
        <p:spPr>
          <a:xfrm>
            <a:off x="6199778" y="2309457"/>
            <a:ext cx="179990" cy="191543"/>
          </a:xfrm>
          <a:prstGeom prst="rightArrow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ight Arrow 11"/>
          <p:cNvSpPr/>
          <p:nvPr/>
        </p:nvSpPr>
        <p:spPr>
          <a:xfrm>
            <a:off x="7836610" y="2309457"/>
            <a:ext cx="179990" cy="191543"/>
          </a:xfrm>
          <a:prstGeom prst="rightArrow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4721795" y="3811346"/>
            <a:ext cx="304720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R: Match, 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MatchIt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Stata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: match, psmatch2</a:t>
            </a:r>
          </a:p>
          <a:p>
            <a:endParaRPr lang="en-US" sz="1100" dirty="0">
              <a:cs typeface="Courier New" panose="02070309020205020404" pitchFamily="49" charset="0"/>
            </a:endParaRPr>
          </a:p>
          <a:p>
            <a:r>
              <a:rPr lang="en-US" sz="1400" dirty="0">
                <a:cs typeface="Courier New" panose="02070309020205020404" pitchFamily="49" charset="0"/>
              </a:rPr>
              <a:t>Decisions: Covariates, subgroups, matching method(s), distance, weighting, calipers, bias adjustment, …</a:t>
            </a:r>
            <a:endParaRPr lang="en-US" sz="1400" dirty="0"/>
          </a:p>
        </p:txBody>
      </p:sp>
      <p:pic>
        <p:nvPicPr>
          <p:cNvPr id="2052" name="Picture 4" descr="https://desktop.arcgis.com/en/desktop/latest/guide-books/map-projections/GUID-00CAC5EA-6F3F-4E7E-B93C-1D9420A1E91B-web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42" y="3673948"/>
            <a:ext cx="1467948" cy="1467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E7231CC-FBD1-8BD5-6B31-45EA42B9ACC2}"/>
              </a:ext>
            </a:extLst>
          </p:cNvPr>
          <p:cNvGrpSpPr/>
          <p:nvPr/>
        </p:nvGrpSpPr>
        <p:grpSpPr>
          <a:xfrm>
            <a:off x="2586968" y="3527901"/>
            <a:ext cx="1467948" cy="1502032"/>
            <a:chOff x="2597676" y="3683702"/>
            <a:chExt cx="1244707" cy="1273608"/>
          </a:xfrm>
        </p:grpSpPr>
        <p:pic>
          <p:nvPicPr>
            <p:cNvPr id="2050" name="Picture 2" descr="http://www.clker.com/cliparts/N/C/K/r/c/L/spreadsheet-h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222" y="4048400"/>
              <a:ext cx="779066" cy="9089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866649" y="3683702"/>
              <a:ext cx="975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Variables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2359135" y="4348967"/>
              <a:ext cx="7848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Units</a:t>
              </a:r>
            </a:p>
          </p:txBody>
        </p:sp>
      </p:grpSp>
      <p:sp>
        <p:nvSpPr>
          <p:cNvPr id="16" name="U-Turn Arrow 15"/>
          <p:cNvSpPr/>
          <p:nvPr/>
        </p:nvSpPr>
        <p:spPr>
          <a:xfrm rot="10800000">
            <a:off x="5169845" y="3232896"/>
            <a:ext cx="1969184" cy="278587"/>
          </a:xfrm>
          <a:prstGeom prst="uturnArrow">
            <a:avLst>
              <a:gd name="adj1" fmla="val 31136"/>
              <a:gd name="adj2" fmla="val 25000"/>
              <a:gd name="adj3" fmla="val 28173"/>
              <a:gd name="adj4" fmla="val 71827"/>
              <a:gd name="adj5" fmla="val 100000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0253" y="3113713"/>
            <a:ext cx="928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improve</a:t>
            </a:r>
          </a:p>
        </p:txBody>
      </p:sp>
      <p:sp>
        <p:nvSpPr>
          <p:cNvPr id="21" name="U-Turn Arrow 20"/>
          <p:cNvSpPr/>
          <p:nvPr/>
        </p:nvSpPr>
        <p:spPr>
          <a:xfrm rot="10800000" flipV="1">
            <a:off x="5117147" y="1304283"/>
            <a:ext cx="3618062" cy="380366"/>
          </a:xfrm>
          <a:prstGeom prst="uturnArrow">
            <a:avLst>
              <a:gd name="adj1" fmla="val 24148"/>
              <a:gd name="adj2" fmla="val 25000"/>
              <a:gd name="adj3" fmla="val 28173"/>
              <a:gd name="adj4" fmla="val 71827"/>
              <a:gd name="adj5" fmla="val 100000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schemeClr val="tx1"/>
              </a:solidFill>
            </a:endParaRPr>
          </a:p>
        </p:txBody>
      </p:sp>
      <p:sp>
        <p:nvSpPr>
          <p:cNvPr id="19" name="Cross 18"/>
          <p:cNvSpPr/>
          <p:nvPr/>
        </p:nvSpPr>
        <p:spPr>
          <a:xfrm rot="2700000">
            <a:off x="12458923" y="877001"/>
            <a:ext cx="29926" cy="28574"/>
          </a:xfrm>
          <a:prstGeom prst="plus">
            <a:avLst>
              <a:gd name="adj" fmla="val 4231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2054" name="Picture 6" descr="http://img4.wikia.nocookie.net/__cb20120504153824/epicinventorfan/images/c/cd/Warning_sig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369" y="1174682"/>
            <a:ext cx="331962" cy="2866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>
          <a:xfrm rot="5400000">
            <a:off x="8616766" y="3022637"/>
            <a:ext cx="144780" cy="255718"/>
          </a:xfrm>
          <a:prstGeom prst="rightArrow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TextBox 26"/>
          <p:cNvSpPr txBox="1"/>
          <p:nvPr/>
        </p:nvSpPr>
        <p:spPr>
          <a:xfrm>
            <a:off x="8104401" y="3355110"/>
            <a:ext cx="1222034" cy="1055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Robustness checks, placebo tests</a:t>
            </a:r>
          </a:p>
        </p:txBody>
      </p:sp>
    </p:spTree>
    <p:extLst>
      <p:ext uri="{BB962C8B-B14F-4D97-AF65-F5344CB8AC3E}">
        <p14:creationId xmlns:p14="http://schemas.microsoft.com/office/powerpoint/2010/main" val="70418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6" grpId="0" animBg="1"/>
      <p:bldP spid="17" grpId="0"/>
      <p:bldP spid="21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A68DF0-5033-3FD7-1686-827CC1F3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Mahalanobis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95220-CE10-96E4-0279-3F8B8B60E0D8}"/>
              </a:ext>
            </a:extLst>
          </p:cNvPr>
          <p:cNvSpPr txBox="1"/>
          <p:nvPr/>
        </p:nvSpPr>
        <p:spPr>
          <a:xfrm>
            <a:off x="5258214" y="773918"/>
            <a:ext cx="42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“a </a:t>
            </a:r>
            <a:r>
              <a:rPr lang="en-US" b="1" dirty="0"/>
              <a:t>scale-free</a:t>
            </a:r>
            <a:r>
              <a:rPr lang="en-US" dirty="0"/>
              <a:t>, </a:t>
            </a:r>
            <a:r>
              <a:rPr lang="en-US" b="1" dirty="0"/>
              <a:t>correlation-aware</a:t>
            </a:r>
            <a:r>
              <a:rPr lang="en-US" dirty="0"/>
              <a:t> distance.”</a:t>
            </a:r>
          </a:p>
        </p:txBody>
      </p:sp>
      <p:pic>
        <p:nvPicPr>
          <p:cNvPr id="12" name="Picture 11" descr="A diagram of a diagram of a plant&#10;&#10;AI-generated content may be incorrect.">
            <a:extLst>
              <a:ext uri="{FF2B5EF4-FFF2-40B4-BE49-F238E27FC236}">
                <a16:creationId xmlns:a16="http://schemas.microsoft.com/office/drawing/2014/main" id="{FEE2505D-5F4D-1C53-2E3F-7F9E526EA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81"/>
          <a:stretch>
            <a:fillRect/>
          </a:stretch>
        </p:blipFill>
        <p:spPr>
          <a:xfrm>
            <a:off x="269965" y="1993025"/>
            <a:ext cx="6953693" cy="30947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A106D5-BA36-0155-E540-4A69ACCE6D3D}"/>
              </a:ext>
            </a:extLst>
          </p:cNvPr>
          <p:cNvSpPr txBox="1"/>
          <p:nvPr/>
        </p:nvSpPr>
        <p:spPr>
          <a:xfrm>
            <a:off x="0" y="5168564"/>
            <a:ext cx="88213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https://medium.com/data-science/multivariate-outlier-detection-in-python-e946cfc843b3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5A8B7-6449-8F4F-2F9A-0088B1BFD3A3}"/>
              </a:ext>
            </a:extLst>
          </p:cNvPr>
          <p:cNvSpPr/>
          <p:nvPr/>
        </p:nvSpPr>
        <p:spPr>
          <a:xfrm>
            <a:off x="832201" y="1398714"/>
            <a:ext cx="2667000" cy="6026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ysClr val="windowText" lastClr="000000"/>
                </a:solidFill>
              </a:rPr>
              <a:t>Euclidean distance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117A29-E8E7-CB98-684B-2299CAC088FF}"/>
              </a:ext>
            </a:extLst>
          </p:cNvPr>
          <p:cNvSpPr/>
          <p:nvPr/>
        </p:nvSpPr>
        <p:spPr>
          <a:xfrm>
            <a:off x="4061437" y="1394534"/>
            <a:ext cx="2334491" cy="6026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Mahalanobis distance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7D7059C-5C47-5005-D948-FB09B60FA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7924" y="292854"/>
            <a:ext cx="2753125" cy="3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7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8F08-1F06-414B-82A0-510E27ED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Matching</a:t>
            </a:r>
            <a:br>
              <a:rPr lang="en-US" sz="4000" dirty="0"/>
            </a:br>
            <a:br>
              <a:rPr lang="en-US" sz="2333" dirty="0"/>
            </a:br>
            <a:r>
              <a:rPr lang="en-US" sz="3000" dirty="0"/>
              <a:t>advances &amp; applications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6387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6F0065-D8F1-D646-A443-41D5C6E1083C}"/>
              </a:ext>
            </a:extLst>
          </p:cNvPr>
          <p:cNvSpPr txBox="1"/>
          <p:nvPr/>
        </p:nvSpPr>
        <p:spPr>
          <a:xfrm>
            <a:off x="-10220" y="5168887"/>
            <a:ext cx="1017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Ferraro &amp; </a:t>
            </a:r>
            <a:r>
              <a:rPr lang="en-US" sz="1200" dirty="0" err="1"/>
              <a:t>Hanauer</a:t>
            </a:r>
            <a:r>
              <a:rPr lang="en-US" sz="1200" dirty="0"/>
              <a:t> (2010) Protecting Ecosystems and Alleviating Poverty with Parks and Reserves: ‘Win-Win’ or Trade-Offs?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5C7A1-4E35-5548-984A-C5C4A3E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8"/>
          <a:stretch/>
        </p:blipFill>
        <p:spPr>
          <a:xfrm>
            <a:off x="1270000" y="1703917"/>
            <a:ext cx="7620000" cy="3330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07340-27DB-9146-8014-B73C2EC36A49}"/>
              </a:ext>
            </a:extLst>
          </p:cNvPr>
          <p:cNvSpPr txBox="1"/>
          <p:nvPr/>
        </p:nvSpPr>
        <p:spPr>
          <a:xfrm>
            <a:off x="1852084" y="1196806"/>
            <a:ext cx="3217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Avoided Deforestation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9140F-E82C-8B43-A758-9DFBFF0662C3}"/>
              </a:ext>
            </a:extLst>
          </p:cNvPr>
          <p:cNvSpPr txBox="1"/>
          <p:nvPr/>
        </p:nvSpPr>
        <p:spPr>
          <a:xfrm>
            <a:off x="5556250" y="1196805"/>
            <a:ext cx="3217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Poverty Alleviation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44FC6E-A9A2-AA85-51F1-23F91550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Parks in Costa Rica: Subgroup Analyses</a:t>
            </a:r>
          </a:p>
        </p:txBody>
      </p:sp>
    </p:spTree>
    <p:extLst>
      <p:ext uri="{BB962C8B-B14F-4D97-AF65-F5344CB8AC3E}">
        <p14:creationId xmlns:p14="http://schemas.microsoft.com/office/powerpoint/2010/main" val="397236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79933" y="1256872"/>
            <a:ext cx="1320147" cy="126014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  <a:p>
            <a:pPr algn="ctr"/>
            <a:endParaRPr lang="en-US" sz="1500" dirty="0"/>
          </a:p>
        </p:txBody>
      </p:sp>
      <p:sp>
        <p:nvSpPr>
          <p:cNvPr id="8" name="Rounded Rectangle 7"/>
          <p:cNvSpPr/>
          <p:nvPr/>
        </p:nvSpPr>
        <p:spPr>
          <a:xfrm>
            <a:off x="7018361" y="896832"/>
            <a:ext cx="2220247" cy="198022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  <a:p>
            <a:pPr algn="ctr"/>
            <a:endParaRPr lang="en-US" sz="1500" dirty="0"/>
          </a:p>
        </p:txBody>
      </p:sp>
      <p:sp>
        <p:nvSpPr>
          <p:cNvPr id="2" name="Rounded Rectangle 1"/>
          <p:cNvSpPr/>
          <p:nvPr/>
        </p:nvSpPr>
        <p:spPr>
          <a:xfrm>
            <a:off x="990725" y="896832"/>
            <a:ext cx="2220247" cy="198022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  <a:p>
            <a:pPr algn="ctr"/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810705" y="1456055"/>
            <a:ext cx="26402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Policy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8341" y="1456055"/>
            <a:ext cx="26402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Impact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39974" y="1646916"/>
            <a:ext cx="660073" cy="480053"/>
          </a:xfrm>
          <a:prstGeom prst="rightArrow">
            <a:avLst/>
          </a:prstGeom>
          <a:solidFill>
            <a:srgbClr val="FFFFFF"/>
          </a:solidFill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388" y="3651955"/>
            <a:ext cx="1756005" cy="1389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32" y="3656780"/>
            <a:ext cx="2047391" cy="13801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2" descr="C:\Users\chrnolte\Documents\Output\Publications\ME_AD\PNAS - PACat\PNAS - R&amp;R\PNAS 2012-14786 R&amp;R Figure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9830" y="3098194"/>
            <a:ext cx="2134136" cy="207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38341" y="2291341"/>
            <a:ext cx="2640293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33" dirty="0" err="1"/>
              <a:t>Δ</a:t>
            </a:r>
            <a:r>
              <a:rPr lang="en-US" sz="2333" dirty="0"/>
              <a:t> Outcome</a:t>
            </a:r>
          </a:p>
        </p:txBody>
      </p:sp>
    </p:spTree>
    <p:extLst>
      <p:ext uri="{BB962C8B-B14F-4D97-AF65-F5344CB8AC3E}">
        <p14:creationId xmlns:p14="http://schemas.microsoft.com/office/powerpoint/2010/main" val="35007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B476E3-5CDD-D94F-B99C-3B0550F42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60000" cy="5736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A284E7-A8C8-6545-A7AD-E5C412C07A31}"/>
              </a:ext>
            </a:extLst>
          </p:cNvPr>
          <p:cNvSpPr txBox="1"/>
          <p:nvPr/>
        </p:nvSpPr>
        <p:spPr>
          <a:xfrm>
            <a:off x="144285" y="4751666"/>
            <a:ext cx="2815484" cy="871180"/>
          </a:xfrm>
          <a:prstGeom prst="roundRect">
            <a:avLst>
              <a:gd name="adj" fmla="val 804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Nolte et al. (2013) Governance regime and location influences avoided deforestation success of protected areas in the Brazilian Amazon. PNAS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7A16A2-B37D-FF40-9D1D-9692B17B584D}"/>
              </a:ext>
            </a:extLst>
          </p:cNvPr>
          <p:cNvSpPr txBox="1"/>
          <p:nvPr/>
        </p:nvSpPr>
        <p:spPr>
          <a:xfrm>
            <a:off x="1270000" y="113395"/>
            <a:ext cx="7620000" cy="6129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Protected Areas in the Brazilian Amazon</a:t>
            </a:r>
          </a:p>
        </p:txBody>
      </p:sp>
    </p:spTree>
    <p:extLst>
      <p:ext uri="{BB962C8B-B14F-4D97-AF65-F5344CB8AC3E}">
        <p14:creationId xmlns:p14="http://schemas.microsoft.com/office/powerpoint/2010/main" val="1996122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nolte\Documents\Output\Publications\ME_AD\PNAS - PACat\PNAS - first submission\both.tif">
            <a:extLst>
              <a:ext uri="{FF2B5EF4-FFF2-40B4-BE49-F238E27FC236}">
                <a16:creationId xmlns:a16="http://schemas.microsoft.com/office/drawing/2014/main" id="{3F76E612-05FE-7542-BA11-2EDBF2A90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29" r="52419"/>
          <a:stretch/>
        </p:blipFill>
        <p:spPr bwMode="auto">
          <a:xfrm>
            <a:off x="2743953" y="1116822"/>
            <a:ext cx="4672093" cy="4117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A284E7-A8C8-6545-A7AD-E5C412C07A31}"/>
              </a:ext>
            </a:extLst>
          </p:cNvPr>
          <p:cNvSpPr txBox="1"/>
          <p:nvPr/>
        </p:nvSpPr>
        <p:spPr>
          <a:xfrm>
            <a:off x="0" y="5168655"/>
            <a:ext cx="1016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Nolte et al. (2013) Governance regime and location influences avoided deforestation success of protected areas in the Brazilian Amazon. PNAS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22BC8F-4B97-F348-2BFA-A7465E57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Protected Areas in the Brazilian Amazon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00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998DCE5-64DA-2A46-94DC-E16FD49B3664}"/>
              </a:ext>
            </a:extLst>
          </p:cNvPr>
          <p:cNvGrpSpPr/>
          <p:nvPr/>
        </p:nvGrpSpPr>
        <p:grpSpPr>
          <a:xfrm>
            <a:off x="888221" y="728605"/>
            <a:ext cx="3153833" cy="3691434"/>
            <a:chOff x="584200" y="1019872"/>
            <a:chExt cx="3983024" cy="4763044"/>
          </a:xfrm>
        </p:grpSpPr>
        <p:pic>
          <p:nvPicPr>
            <p:cNvPr id="3" name="Picture 2" descr="figure1.tif">
              <a:extLst>
                <a:ext uri="{FF2B5EF4-FFF2-40B4-BE49-F238E27FC236}">
                  <a16:creationId xmlns:a16="http://schemas.microsoft.com/office/drawing/2014/main" id="{A4EAA888-DD3C-5D48-8441-7218748AF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729" t="7779"/>
            <a:stretch/>
          </p:blipFill>
          <p:spPr>
            <a:xfrm>
              <a:off x="584200" y="1019872"/>
              <a:ext cx="3983024" cy="422748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8BF414-FE4F-C040-807C-61F239E36286}"/>
                </a:ext>
              </a:extLst>
            </p:cNvPr>
            <p:cNvGrpSpPr/>
            <p:nvPr/>
          </p:nvGrpSpPr>
          <p:grpSpPr>
            <a:xfrm>
              <a:off x="822808" y="5399112"/>
              <a:ext cx="3744416" cy="383804"/>
              <a:chOff x="822808" y="5399112"/>
              <a:chExt cx="3744416" cy="383804"/>
            </a:xfrm>
          </p:grpSpPr>
          <p:sp>
            <p:nvSpPr>
              <p:cNvPr id="4" name="Isosceles Triangle 2">
                <a:extLst>
                  <a:ext uri="{FF2B5EF4-FFF2-40B4-BE49-F238E27FC236}">
                    <a16:creationId xmlns:a16="http://schemas.microsoft.com/office/drawing/2014/main" id="{4EB65B75-E30C-894B-BECB-9AE065E7017C}"/>
                  </a:ext>
                </a:extLst>
              </p:cNvPr>
              <p:cNvSpPr/>
              <p:nvPr/>
            </p:nvSpPr>
            <p:spPr>
              <a:xfrm>
                <a:off x="2695016" y="5496381"/>
                <a:ext cx="144016" cy="144016"/>
              </a:xfrm>
              <a:prstGeom prst="triangl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31E8F1D-B4B4-AF44-910C-CE57CB42480F}"/>
                  </a:ext>
                </a:extLst>
              </p:cNvPr>
              <p:cNvSpPr/>
              <p:nvPr/>
            </p:nvSpPr>
            <p:spPr>
              <a:xfrm>
                <a:off x="822808" y="5496381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33DF60-FF6A-EC41-8048-0DFC6610E5F6}"/>
                  </a:ext>
                </a:extLst>
              </p:cNvPr>
              <p:cNvSpPr txBox="1"/>
              <p:nvPr/>
            </p:nvSpPr>
            <p:spPr>
              <a:xfrm>
                <a:off x="966825" y="5399112"/>
                <a:ext cx="1800200" cy="3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33" dirty="0"/>
                  <a:t>Strictly Protected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F26CF9-4FE2-2D4E-ADCA-C3FE6C64095B}"/>
                  </a:ext>
                </a:extLst>
              </p:cNvPr>
              <p:cNvSpPr txBox="1"/>
              <p:nvPr/>
            </p:nvSpPr>
            <p:spPr>
              <a:xfrm>
                <a:off x="2839032" y="5399112"/>
                <a:ext cx="1728192" cy="3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33" dirty="0"/>
                  <a:t>Sustainable Use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770EE0-D0BF-544F-9C2F-260779B52B50}"/>
              </a:ext>
            </a:extLst>
          </p:cNvPr>
          <p:cNvGrpSpPr/>
          <p:nvPr/>
        </p:nvGrpSpPr>
        <p:grpSpPr>
          <a:xfrm>
            <a:off x="5828478" y="439040"/>
            <a:ext cx="3708001" cy="4836919"/>
            <a:chOff x="5489812" y="523031"/>
            <a:chExt cx="4692609" cy="61212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02A754-AC51-AB42-B9EA-00718724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5711"/>
            <a:stretch/>
          </p:blipFill>
          <p:spPr>
            <a:xfrm>
              <a:off x="5489812" y="523031"/>
              <a:ext cx="2371488" cy="61212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36149E-0FA0-6C43-B72E-26DA7B70C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1300" y="523031"/>
              <a:ext cx="2321121" cy="612129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8820AB-3834-4547-A956-602C27BD42F6}"/>
              </a:ext>
            </a:extLst>
          </p:cNvPr>
          <p:cNvSpPr txBox="1"/>
          <p:nvPr/>
        </p:nvSpPr>
        <p:spPr>
          <a:xfrm>
            <a:off x="544516" y="4919527"/>
            <a:ext cx="41442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Nolte et al. (2013) Setting priorities to avoid deforestation in Amazon protected areas: are we choosing the right indicators? </a:t>
            </a:r>
          </a:p>
        </p:txBody>
      </p:sp>
    </p:spTree>
    <p:extLst>
      <p:ext uri="{BB962C8B-B14F-4D97-AF65-F5344CB8AC3E}">
        <p14:creationId xmlns:p14="http://schemas.microsoft.com/office/powerpoint/2010/main" val="1865048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035C2-2F0D-C661-718C-D1E0A053C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288869"/>
            <a:ext cx="2368874" cy="4005941"/>
          </a:xfrm>
        </p:spPr>
        <p:txBody>
          <a:bodyPr/>
          <a:lstStyle/>
          <a:p>
            <a:r>
              <a:rPr lang="en-US" dirty="0"/>
              <a:t>Did Argentina’s 2007 Forest Law reduce deforestation in the Chaco forests?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F1EA-7BCE-4744-A9CC-9CE978596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Matching + DID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922E7-48F1-E046-A190-33932C1EE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328" y="959959"/>
            <a:ext cx="3331747" cy="4401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A1DA6-0232-224D-B556-043C1D155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121" y="2422780"/>
            <a:ext cx="2305519" cy="272585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A03AA2-75F6-7844-844A-CCBF91558E96}"/>
              </a:ext>
            </a:extLst>
          </p:cNvPr>
          <p:cNvSpPr/>
          <p:nvPr/>
        </p:nvSpPr>
        <p:spPr>
          <a:xfrm>
            <a:off x="4773322" y="194121"/>
            <a:ext cx="2128879" cy="647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A: % of matched treatment pixels with replacement (WR) and without replacement of control units (WOR)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4EB8697-90D6-C847-8743-FE4E0165B40D}"/>
              </a:ext>
            </a:extLst>
          </p:cNvPr>
          <p:cNvSpPr/>
          <p:nvPr/>
        </p:nvSpPr>
        <p:spPr>
          <a:xfrm>
            <a:off x="3724636" y="1268328"/>
            <a:ext cx="1374348" cy="1083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B: Covariate balance (standardized difference) before matching (BM) and after matching (AM)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D876D59-666B-CE4B-9DAF-6EC3557158E8}"/>
              </a:ext>
            </a:extLst>
          </p:cNvPr>
          <p:cNvSpPr/>
          <p:nvPr/>
        </p:nvSpPr>
        <p:spPr>
          <a:xfrm>
            <a:off x="8680804" y="1000967"/>
            <a:ext cx="1247200" cy="19084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C: Differences in pre-treatment deforestation before matching (BM) and after matching (AM), and difference in deforestation time trends after matching (AM)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5B082ED-AD61-E14E-AA86-F519439C8479}"/>
              </a:ext>
            </a:extLst>
          </p:cNvPr>
          <p:cNvSpPr/>
          <p:nvPr/>
        </p:nvSpPr>
        <p:spPr>
          <a:xfrm>
            <a:off x="8568075" y="3628645"/>
            <a:ext cx="1274223" cy="1338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Impact of policy during planning process and implementation process (matched treatment and controls)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557F3-E2B2-8FB2-9E1F-5B241BF482BF}"/>
              </a:ext>
            </a:extLst>
          </p:cNvPr>
          <p:cNvSpPr txBox="1"/>
          <p:nvPr/>
        </p:nvSpPr>
        <p:spPr>
          <a:xfrm>
            <a:off x="269965" y="4538093"/>
            <a:ext cx="243854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Nolte et al. (2017) Decentralized land use zoning reduces large-scale deforestation in a major agricultural frontier. Ecological Economics</a:t>
            </a:r>
          </a:p>
        </p:txBody>
      </p:sp>
    </p:spTree>
    <p:extLst>
      <p:ext uri="{BB962C8B-B14F-4D97-AF65-F5344CB8AC3E}">
        <p14:creationId xmlns:p14="http://schemas.microsoft.com/office/powerpoint/2010/main" val="3626863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E977CAE-12EB-814C-AFA8-F7033B140775}"/>
              </a:ext>
            </a:extLst>
          </p:cNvPr>
          <p:cNvGrpSpPr/>
          <p:nvPr/>
        </p:nvGrpSpPr>
        <p:grpSpPr>
          <a:xfrm>
            <a:off x="5193559" y="1288868"/>
            <a:ext cx="4760337" cy="3162815"/>
            <a:chOff x="0" y="571500"/>
            <a:chExt cx="9144000" cy="5715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B7C503-BD5A-AC4C-9AE9-49563ACB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71500"/>
              <a:ext cx="9144000" cy="5715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7C93CD-6334-5B4E-97D0-35B920D71113}"/>
                </a:ext>
              </a:extLst>
            </p:cNvPr>
            <p:cNvSpPr/>
            <p:nvPr/>
          </p:nvSpPr>
          <p:spPr>
            <a:xfrm>
              <a:off x="37864" y="4073236"/>
              <a:ext cx="3266445" cy="2213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25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D839F-C0C7-64CC-7220-50DBEF50D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3" y="1288869"/>
            <a:ext cx="6494304" cy="4005941"/>
          </a:xfrm>
        </p:spPr>
        <p:txBody>
          <a:bodyPr>
            <a:normAutofit/>
          </a:bodyPr>
          <a:lstStyle/>
          <a:p>
            <a:r>
              <a:rPr lang="en-US" sz="2400" b="1" dirty="0"/>
              <a:t>Impacts: </a:t>
            </a:r>
            <a:r>
              <a:rPr lang="en-US" sz="2400" dirty="0"/>
              <a:t>protected parcels vs. </a:t>
            </a:r>
            <a:br>
              <a:rPr lang="en-US" sz="2400" dirty="0"/>
            </a:br>
            <a:r>
              <a:rPr lang="en-US" sz="2400" dirty="0"/>
              <a:t>unprotected parcels</a:t>
            </a:r>
          </a:p>
          <a:p>
            <a:r>
              <a:rPr lang="en-US" sz="2400" b="1" dirty="0"/>
              <a:t>Spillovers: </a:t>
            </a:r>
            <a:r>
              <a:rPr lang="en-US" sz="2400" dirty="0"/>
              <a:t>unprotected parcels</a:t>
            </a:r>
            <a:br>
              <a:rPr lang="en-US" sz="2400" dirty="0"/>
            </a:br>
            <a:r>
              <a:rPr lang="en-US" sz="2400" u="sng" dirty="0"/>
              <a:t>next to recently protected</a:t>
            </a:r>
            <a:br>
              <a:rPr lang="en-US" sz="2400" u="sng" dirty="0"/>
            </a:br>
            <a:r>
              <a:rPr lang="en-US" sz="2400" u="sng" dirty="0"/>
              <a:t>parcels</a:t>
            </a:r>
            <a:r>
              <a:rPr lang="en-US" sz="2400" dirty="0"/>
              <a:t> vs. unprotected parcels</a:t>
            </a:r>
            <a:br>
              <a:rPr lang="en-US" sz="2400" dirty="0"/>
            </a:br>
            <a:r>
              <a:rPr lang="en-US" sz="2400" dirty="0"/>
              <a:t>away from protected parcels</a:t>
            </a:r>
          </a:p>
          <a:p>
            <a:r>
              <a:rPr lang="en-US" sz="2400" dirty="0"/>
              <a:t>Required modifying the matching </a:t>
            </a:r>
            <a:br>
              <a:rPr lang="en-US" sz="2400" dirty="0"/>
            </a:br>
            <a:r>
              <a:rPr lang="en-US" sz="2400" dirty="0"/>
              <a:t>algorithm to ensure that parcels </a:t>
            </a:r>
            <a:br>
              <a:rPr lang="en-US" sz="2400" dirty="0"/>
            </a:br>
            <a:r>
              <a:rPr lang="en-US" sz="2400" dirty="0"/>
              <a:t>were </a:t>
            </a:r>
            <a:r>
              <a:rPr lang="en-US" sz="2400" u="sng" dirty="0"/>
              <a:t>matched at the time of treatment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/>
              <a:t>(which varied between 1985 and 2006).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64959-CC66-074E-87A5-AA6CA8A96DED}"/>
              </a:ext>
            </a:extLst>
          </p:cNvPr>
          <p:cNvSpPr txBox="1"/>
          <p:nvPr/>
        </p:nvSpPr>
        <p:spPr>
          <a:xfrm>
            <a:off x="0" y="5206896"/>
            <a:ext cx="10159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Nolte et al. (2019) Voluntary, permanent land protection reduces forest loss and development in a rural-urban landscape. Conservation Letters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618FE2-6005-004E-B6BB-A0A56B84C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497479"/>
              </p:ext>
            </p:extLst>
          </p:nvPr>
        </p:nvGraphicFramePr>
        <p:xfrm>
          <a:off x="5699046" y="3291839"/>
          <a:ext cx="2468876" cy="483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623">
                  <a:extLst>
                    <a:ext uri="{9D8B030D-6E8A-4147-A177-3AD203B41FA5}">
                      <a16:colId xmlns:a16="http://schemas.microsoft.com/office/drawing/2014/main" val="2803377798"/>
                    </a:ext>
                  </a:extLst>
                </a:gridCol>
                <a:gridCol w="1263253">
                  <a:extLst>
                    <a:ext uri="{9D8B030D-6E8A-4147-A177-3AD203B41FA5}">
                      <a16:colId xmlns:a16="http://schemas.microsoft.com/office/drawing/2014/main" val="1312926298"/>
                    </a:ext>
                  </a:extLst>
                </a:gridCol>
              </a:tblGrid>
              <a:tr h="41275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220,187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parcels </a:t>
                      </a:r>
                    </a:p>
                    <a:p>
                      <a:r>
                        <a:rPr lang="en-US" sz="1400" dirty="0"/>
                        <a:t>&gt; 1ha (2.5ac)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:a16="http://schemas.microsoft.com/office/drawing/2014/main" val="262427994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2B5BB70-777B-FA44-81EE-447B2CA03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19541"/>
              </p:ext>
            </p:extLst>
          </p:nvPr>
        </p:nvGraphicFramePr>
        <p:xfrm>
          <a:off x="6118747" y="4217711"/>
          <a:ext cx="2235252" cy="547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4665">
                  <a:extLst>
                    <a:ext uri="{9D8B030D-6E8A-4147-A177-3AD203B41FA5}">
                      <a16:colId xmlns:a16="http://schemas.microsoft.com/office/drawing/2014/main" val="4273020862"/>
                    </a:ext>
                  </a:extLst>
                </a:gridCol>
                <a:gridCol w="1360587">
                  <a:extLst>
                    <a:ext uri="{9D8B030D-6E8A-4147-A177-3AD203B41FA5}">
                      <a16:colId xmlns:a16="http://schemas.microsoft.com/office/drawing/2014/main" val="2513817852"/>
                    </a:ext>
                  </a:extLst>
                </a:gridCol>
              </a:tblGrid>
              <a:tr h="547183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6,676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protected &gt;80% 1985-2006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:a16="http://schemas.microsoft.com/office/drawing/2014/main" val="107793819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B512E9D-734D-D569-9A5D-585965163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Private Land Protection in Massachusetts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397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C5AD2B-FE08-E745-853D-43E745649551}"/>
              </a:ext>
            </a:extLst>
          </p:cNvPr>
          <p:cNvSpPr/>
          <p:nvPr/>
        </p:nvSpPr>
        <p:spPr>
          <a:xfrm>
            <a:off x="1270000" y="714375"/>
            <a:ext cx="7620000" cy="42862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873F13-6301-7E4B-B397-8345C7C7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4295"/>
            <a:ext cx="76200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000" dirty="0"/>
              <a:t>Did protection reduce land cover change?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92685F-BE6E-4B47-AAAF-E8096F327BEF}"/>
              </a:ext>
            </a:extLst>
          </p:cNvPr>
          <p:cNvGrpSpPr/>
          <p:nvPr/>
        </p:nvGrpSpPr>
        <p:grpSpPr>
          <a:xfrm>
            <a:off x="1631973" y="1267953"/>
            <a:ext cx="7121258" cy="3740128"/>
            <a:chOff x="1314737" y="1956763"/>
            <a:chExt cx="7201688" cy="37823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D8DF4-F968-A444-A412-ED53889BE3BD}"/>
                </a:ext>
              </a:extLst>
            </p:cNvPr>
            <p:cNvSpPr txBox="1"/>
            <p:nvPr/>
          </p:nvSpPr>
          <p:spPr>
            <a:xfrm>
              <a:off x="7070090" y="3429000"/>
              <a:ext cx="1446335" cy="560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0B050"/>
                  </a:solidFill>
                </a:rPr>
                <a:t>Yes.</a:t>
              </a:r>
            </a:p>
          </p:txBody>
        </p:sp>
        <p:pic>
          <p:nvPicPr>
            <p:cNvPr id="10" name="Picture 9" descr="/var/folders/_y/2t93dcqs2jlfzkfqxq4p_h_00000gp/T/com.microsoft.Word/Content.MSO/92BBBC05.tmp">
              <a:extLst>
                <a:ext uri="{FF2B5EF4-FFF2-40B4-BE49-F238E27FC236}">
                  <a16:creationId xmlns:a16="http://schemas.microsoft.com/office/drawing/2014/main" id="{384A39DF-7110-7047-A6C7-EFD211BE1326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55878" y="2181545"/>
              <a:ext cx="5432405" cy="35575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FFAA6AA-7D23-B14C-B1AF-CE3C9F788C15}"/>
                </a:ext>
              </a:extLst>
            </p:cNvPr>
            <p:cNvCxnSpPr>
              <a:cxnSpLocks/>
            </p:cNvCxnSpPr>
            <p:nvPr/>
          </p:nvCxnSpPr>
          <p:spPr>
            <a:xfrm>
              <a:off x="3257837" y="2349178"/>
              <a:ext cx="814244" cy="565472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6DFC560-3C2A-D043-B78D-08EB4AB69A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400" y="2349178"/>
              <a:ext cx="779744" cy="636418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98216A-14F7-1B46-99BE-98971AE6D795}"/>
                </a:ext>
              </a:extLst>
            </p:cNvPr>
            <p:cNvSpPr txBox="1"/>
            <p:nvPr/>
          </p:nvSpPr>
          <p:spPr>
            <a:xfrm>
              <a:off x="1314737" y="1956763"/>
              <a:ext cx="1943100" cy="36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50" dirty="0">
                  <a:solidFill>
                    <a:schemeClr val="bg1">
                      <a:lumMod val="50000"/>
                    </a:schemeClr>
                  </a:solidFill>
                </a:rPr>
                <a:t>with protection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3AF7A1-734D-5C42-87A1-2230A3548F72}"/>
                </a:ext>
              </a:extLst>
            </p:cNvPr>
            <p:cNvSpPr txBox="1"/>
            <p:nvPr/>
          </p:nvSpPr>
          <p:spPr>
            <a:xfrm>
              <a:off x="6266144" y="1956763"/>
              <a:ext cx="2250281" cy="36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50" dirty="0">
                  <a:solidFill>
                    <a:schemeClr val="bg1">
                      <a:lumMod val="50000"/>
                    </a:schemeClr>
                  </a:solidFill>
                </a:rPr>
                <a:t>without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946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5C400-7BB8-6A46-87C2-B512F2CB4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370"/>
          <a:stretch/>
        </p:blipFill>
        <p:spPr>
          <a:xfrm>
            <a:off x="1971427" y="656167"/>
            <a:ext cx="6487303" cy="4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4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8D000D-66FF-D644-B84E-2275FFECF46D}"/>
              </a:ext>
            </a:extLst>
          </p:cNvPr>
          <p:cNvGrpSpPr/>
          <p:nvPr/>
        </p:nvGrpSpPr>
        <p:grpSpPr>
          <a:xfrm>
            <a:off x="2686539" y="357950"/>
            <a:ext cx="4620846" cy="4751808"/>
            <a:chOff x="4156899" y="1200566"/>
            <a:chExt cx="4518002" cy="464605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D36ED4-78A8-7A47-9E54-7CC0450EAB42}"/>
                </a:ext>
              </a:extLst>
            </p:cNvPr>
            <p:cNvGrpSpPr/>
            <p:nvPr/>
          </p:nvGrpSpPr>
          <p:grpSpPr>
            <a:xfrm>
              <a:off x="4156899" y="1200566"/>
              <a:ext cx="4518002" cy="4646051"/>
              <a:chOff x="4475587" y="1183354"/>
              <a:chExt cx="4420987" cy="454628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70A852-B5FA-C141-B5A5-35C8D1F61E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860"/>
              <a:stretch/>
            </p:blipFill>
            <p:spPr>
              <a:xfrm>
                <a:off x="5389237" y="1189179"/>
                <a:ext cx="3507337" cy="454046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C90C7E0-7FD1-824E-BF4B-5381056435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75587" y="1183354"/>
                <a:ext cx="919125" cy="454046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220B8D-1B1A-704D-A267-DE3C9ADFC727}"/>
                </a:ext>
              </a:extLst>
            </p:cNvPr>
            <p:cNvSpPr txBox="1"/>
            <p:nvPr/>
          </p:nvSpPr>
          <p:spPr>
            <a:xfrm>
              <a:off x="6836177" y="2050369"/>
              <a:ext cx="1603585" cy="31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</a:rPr>
                <a:t>Land Acquisitions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0726F8-6200-0647-B009-4CB3221A1098}"/>
                </a:ext>
              </a:extLst>
            </p:cNvPr>
            <p:cNvSpPr txBox="1"/>
            <p:nvPr/>
          </p:nvSpPr>
          <p:spPr>
            <a:xfrm>
              <a:off x="6836177" y="3570497"/>
              <a:ext cx="1603585" cy="541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5">
                      <a:lumMod val="75000"/>
                    </a:schemeClr>
                  </a:solidFill>
                </a:rPr>
                <a:t>Conservation Easements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8237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CA289E-DC90-DF4F-8816-C6D633EC6B60}"/>
              </a:ext>
            </a:extLst>
          </p:cNvPr>
          <p:cNvSpPr/>
          <p:nvPr/>
        </p:nvSpPr>
        <p:spPr>
          <a:xfrm>
            <a:off x="1270000" y="714375"/>
            <a:ext cx="7620000" cy="42862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F0415-BC0B-614B-80C8-08A3D31F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102481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000" dirty="0"/>
              <a:t>Did protection </a:t>
            </a:r>
            <a:r>
              <a:rPr lang="en-US" sz="3000" i="1" dirty="0"/>
              <a:t>increase</a:t>
            </a:r>
            <a:r>
              <a:rPr lang="en-US" sz="3000" dirty="0"/>
              <a:t> land cover change </a:t>
            </a:r>
            <a:br>
              <a:rPr lang="en-US" sz="3000" dirty="0"/>
            </a:br>
            <a:r>
              <a:rPr lang="en-US" sz="3000" dirty="0"/>
              <a:t>on adjacent parcels (spillovers)?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B2AC8-7AEC-2A42-A1AC-8D332D668EB6}"/>
              </a:ext>
            </a:extLst>
          </p:cNvPr>
          <p:cNvSpPr txBox="1"/>
          <p:nvPr/>
        </p:nvSpPr>
        <p:spPr>
          <a:xfrm>
            <a:off x="5080000" y="4592746"/>
            <a:ext cx="77054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0" b="1" dirty="0">
                <a:solidFill>
                  <a:srgbClr val="00B050"/>
                </a:solidFill>
              </a:rPr>
              <a:t>No.</a:t>
            </a:r>
          </a:p>
        </p:txBody>
      </p:sp>
      <p:pic>
        <p:nvPicPr>
          <p:cNvPr id="9" name="Picture 8" descr="/var/folders/_y/2t93dcqs2jlfzkfqxq4p_h_00000gp/T/com.microsoft.Word/Content.MSO/92BBBC05.tmp">
            <a:extLst>
              <a:ext uri="{FF2B5EF4-FFF2-40B4-BE49-F238E27FC236}">
                <a16:creationId xmlns:a16="http://schemas.microsoft.com/office/drawing/2014/main" id="{5C6C4C63-34AE-7F47-A5CE-9BE19EA15FF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966" y="1602155"/>
            <a:ext cx="6953745" cy="2682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3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DCF4A-0413-C340-AA12-5657F9B9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85"/>
          <a:stretch/>
        </p:blipFill>
        <p:spPr>
          <a:xfrm>
            <a:off x="1944037" y="656167"/>
            <a:ext cx="6510944" cy="43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98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6751" y="104790"/>
            <a:ext cx="4773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Example: What is the impact of Costa Rica’s payments for environmental services (PES) on deforestation?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AE3158-3462-6E47-8564-1BBB119517E1}"/>
              </a:ext>
            </a:extLst>
          </p:cNvPr>
          <p:cNvSpPr/>
          <p:nvPr/>
        </p:nvSpPr>
        <p:spPr>
          <a:xfrm>
            <a:off x="3695196" y="2831683"/>
            <a:ext cx="1463444" cy="599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33" dirty="0"/>
              <a:t>0.5%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D04A8C-33E7-E048-976F-5451880B565B}"/>
              </a:ext>
            </a:extLst>
          </p:cNvPr>
          <p:cNvSpPr/>
          <p:nvPr/>
        </p:nvSpPr>
        <p:spPr>
          <a:xfrm>
            <a:off x="3695195" y="1683540"/>
            <a:ext cx="1463445" cy="739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Participating properties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954FA8-C4EE-914A-9DFE-C4FEED9B4584}"/>
              </a:ext>
            </a:extLst>
          </p:cNvPr>
          <p:cNvSpPr/>
          <p:nvPr/>
        </p:nvSpPr>
        <p:spPr>
          <a:xfrm>
            <a:off x="5612158" y="1683540"/>
            <a:ext cx="1463445" cy="739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Other </a:t>
            </a:r>
          </a:p>
          <a:p>
            <a:pPr algn="ctr"/>
            <a:r>
              <a:rPr lang="en-US" sz="1667" dirty="0"/>
              <a:t>properties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B2EF809-5E5C-7A40-A5C1-92B71FACA6E5}"/>
              </a:ext>
            </a:extLst>
          </p:cNvPr>
          <p:cNvSpPr/>
          <p:nvPr/>
        </p:nvSpPr>
        <p:spPr>
          <a:xfrm>
            <a:off x="3695196" y="3839407"/>
            <a:ext cx="1463444" cy="599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33" dirty="0"/>
              <a:t>2%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DC92402-9F86-0B41-AD13-346E76812EE9}"/>
              </a:ext>
            </a:extLst>
          </p:cNvPr>
          <p:cNvSpPr/>
          <p:nvPr/>
        </p:nvSpPr>
        <p:spPr>
          <a:xfrm>
            <a:off x="5612160" y="3839407"/>
            <a:ext cx="1463444" cy="599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33" dirty="0"/>
              <a:t>8%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0437AD1-4B19-EA46-BA5F-82336B3A3634}"/>
              </a:ext>
            </a:extLst>
          </p:cNvPr>
          <p:cNvSpPr/>
          <p:nvPr/>
        </p:nvSpPr>
        <p:spPr>
          <a:xfrm>
            <a:off x="5612160" y="2831683"/>
            <a:ext cx="1463444" cy="599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33" dirty="0"/>
              <a:t>2%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A87E27-32A7-E847-A8F6-72FB252B4938}"/>
              </a:ext>
            </a:extLst>
          </p:cNvPr>
          <p:cNvSpPr/>
          <p:nvPr/>
        </p:nvSpPr>
        <p:spPr>
          <a:xfrm>
            <a:off x="1603377" y="2831683"/>
            <a:ext cx="1678609" cy="599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During PES program period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E6C676-15E6-5545-9B31-67AAA2188AF1}"/>
              </a:ext>
            </a:extLst>
          </p:cNvPr>
          <p:cNvSpPr/>
          <p:nvPr/>
        </p:nvSpPr>
        <p:spPr>
          <a:xfrm>
            <a:off x="1603378" y="3839407"/>
            <a:ext cx="1678609" cy="599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Before PES program period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B2E289-348E-074E-9D2D-FE616DA259D7}"/>
              </a:ext>
            </a:extLst>
          </p:cNvPr>
          <p:cNvSpPr/>
          <p:nvPr/>
        </p:nvSpPr>
        <p:spPr>
          <a:xfrm>
            <a:off x="1818263" y="5162639"/>
            <a:ext cx="6197232" cy="370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Observed outcome variable: forest loss over 5-year period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BA73610-D5A3-3F49-B8F7-A9CFA23FE8F0}"/>
              </a:ext>
            </a:extLst>
          </p:cNvPr>
          <p:cNvSpPr/>
          <p:nvPr/>
        </p:nvSpPr>
        <p:spPr>
          <a:xfrm>
            <a:off x="3695195" y="4680674"/>
            <a:ext cx="3380408" cy="299748"/>
          </a:xfrm>
          <a:prstGeom prst="roundRect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Selection Bias</a:t>
            </a: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6A7BCF42-9319-384D-B5F6-D9F83FC47869}"/>
              </a:ext>
            </a:extLst>
          </p:cNvPr>
          <p:cNvSpPr/>
          <p:nvPr/>
        </p:nvSpPr>
        <p:spPr>
          <a:xfrm>
            <a:off x="7096771" y="3131430"/>
            <a:ext cx="303569" cy="181613"/>
          </a:xfrm>
          <a:prstGeom prst="leftArrow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495981-747E-1447-924B-F68C9F085C99}"/>
              </a:ext>
            </a:extLst>
          </p:cNvPr>
          <p:cNvSpPr/>
          <p:nvPr/>
        </p:nvSpPr>
        <p:spPr>
          <a:xfrm>
            <a:off x="7379173" y="3022007"/>
            <a:ext cx="1272645" cy="1274902"/>
          </a:xfrm>
          <a:prstGeom prst="roundRect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/>
              <a:t>Cotempo-raneous</a:t>
            </a:r>
            <a:endParaRPr lang="en-US" sz="1500" dirty="0"/>
          </a:p>
          <a:p>
            <a:pPr algn="ctr"/>
            <a:r>
              <a:rPr lang="en-US" sz="1500" dirty="0"/>
              <a:t>confounding factors</a:t>
            </a: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2D8B726D-345C-AF4F-806E-8230766F5730}"/>
              </a:ext>
            </a:extLst>
          </p:cNvPr>
          <p:cNvSpPr/>
          <p:nvPr/>
        </p:nvSpPr>
        <p:spPr>
          <a:xfrm>
            <a:off x="7087856" y="3965119"/>
            <a:ext cx="303569" cy="181613"/>
          </a:xfrm>
          <a:prstGeom prst="leftArrow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4A88FFFA-7278-CA49-84B7-8FA5A30C646F}"/>
              </a:ext>
            </a:extLst>
          </p:cNvPr>
          <p:cNvSpPr/>
          <p:nvPr/>
        </p:nvSpPr>
        <p:spPr>
          <a:xfrm rot="5400000">
            <a:off x="4310122" y="4494240"/>
            <a:ext cx="233591" cy="181613"/>
          </a:xfrm>
          <a:prstGeom prst="leftArrow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1C815DDA-4E6B-504A-91A1-947711889688}"/>
              </a:ext>
            </a:extLst>
          </p:cNvPr>
          <p:cNvSpPr/>
          <p:nvPr/>
        </p:nvSpPr>
        <p:spPr>
          <a:xfrm rot="5400000">
            <a:off x="6227086" y="4494240"/>
            <a:ext cx="233591" cy="181613"/>
          </a:xfrm>
          <a:prstGeom prst="leftArrow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31402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20" grpId="0" animBg="1"/>
      <p:bldP spid="22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CB40-E121-2178-4CA0-13CFDE85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504" y="1424783"/>
            <a:ext cx="6440410" cy="2377281"/>
          </a:xfrm>
        </p:spPr>
        <p:txBody>
          <a:bodyPr>
            <a:normAutofit/>
          </a:bodyPr>
          <a:lstStyle/>
          <a:p>
            <a:r>
              <a:rPr lang="en-US" dirty="0"/>
              <a:t>Beyond matching</a:t>
            </a:r>
            <a:br>
              <a:rPr lang="en-US" dirty="0"/>
            </a:br>
            <a:br>
              <a:rPr lang="en-US" dirty="0"/>
            </a:br>
            <a:r>
              <a:rPr lang="en-US" sz="3100" dirty="0"/>
              <a:t>more rigorous impact evaluation</a:t>
            </a:r>
            <a:br>
              <a:rPr lang="en-US" sz="3100" dirty="0"/>
            </a:br>
            <a:r>
              <a:rPr lang="en-US" sz="3100" dirty="0"/>
              <a:t>tools for observational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40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Instrumental</a:t>
            </a:r>
            <a:r>
              <a:rPr lang="en-US" baseline="0" dirty="0"/>
              <a:t> Variables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97578" y="2650815"/>
            <a:ext cx="1498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Treatment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46592" y="2650815"/>
            <a:ext cx="1498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Outcome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82451" y="1320527"/>
            <a:ext cx="178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Confounding Factors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604730" y="1926606"/>
            <a:ext cx="868680" cy="620981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681282" y="1926605"/>
            <a:ext cx="864870" cy="620981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3"/>
            <a:endCxn id="22" idx="1"/>
          </p:cNvCxnSpPr>
          <p:nvPr/>
        </p:nvCxnSpPr>
        <p:spPr>
          <a:xfrm>
            <a:off x="3895835" y="2850870"/>
            <a:ext cx="2450757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70947" y="3602340"/>
            <a:ext cx="1351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Instrument</a:t>
            </a:r>
          </a:p>
        </p:txBody>
      </p:sp>
      <p:cxnSp>
        <p:nvCxnSpPr>
          <p:cNvPr id="27" name="Straight Arrow Connector 26"/>
          <p:cNvCxnSpPr>
            <a:stCxn id="3" idx="0"/>
            <a:endCxn id="19" idx="2"/>
          </p:cNvCxnSpPr>
          <p:nvPr/>
        </p:nvCxnSpPr>
        <p:spPr>
          <a:xfrm flipV="1">
            <a:off x="3146707" y="3050925"/>
            <a:ext cx="0" cy="55141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895836" y="3016299"/>
            <a:ext cx="2517689" cy="768783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0605732">
            <a:off x="4346341" y="3417442"/>
            <a:ext cx="1616677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i="1" dirty="0"/>
              <a:t>no direct influence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32000" y="4394473"/>
            <a:ext cx="6096000" cy="86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/>
              <a:t>Scope of Application</a:t>
            </a:r>
            <a:r>
              <a:rPr lang="en-US" sz="1667" dirty="0"/>
              <a:t>: If there is a variable (instrument) that influences the outcome </a:t>
            </a:r>
            <a:r>
              <a:rPr lang="en-US" sz="1667" b="1" dirty="0"/>
              <a:t>exclusively</a:t>
            </a:r>
            <a:r>
              <a:rPr lang="en-US" sz="1667" i="1" dirty="0"/>
              <a:t> </a:t>
            </a:r>
            <a:r>
              <a:rPr lang="en-US" sz="1667" dirty="0"/>
              <a:t>through its influence on the treatment (usually an external source of random variation)</a:t>
            </a:r>
          </a:p>
        </p:txBody>
      </p:sp>
    </p:spTree>
    <p:extLst>
      <p:ext uri="{BB962C8B-B14F-4D97-AF65-F5344CB8AC3E}">
        <p14:creationId xmlns:p14="http://schemas.microsoft.com/office/powerpoint/2010/main" val="1104255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678BEA2-DF04-7742-8623-79D49313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Instrumental</a:t>
            </a:r>
            <a:r>
              <a:rPr lang="en-US" baseline="0" dirty="0"/>
              <a:t> Variables: examples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FF13B-17B5-3341-A38C-78540EE6A9DF}"/>
              </a:ext>
            </a:extLst>
          </p:cNvPr>
          <p:cNvSpPr txBox="1"/>
          <p:nvPr/>
        </p:nvSpPr>
        <p:spPr>
          <a:xfrm>
            <a:off x="8211713" y="4257414"/>
            <a:ext cx="1948287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Angrist &amp; Krueger (2001) Instrumental Variables and the Search for Identification. J of Economic Perspectives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3685F3-8D01-3946-A11E-D8AE04CB0A88}"/>
              </a:ext>
            </a:extLst>
          </p:cNvPr>
          <p:cNvSpPr txBox="1"/>
          <p:nvPr/>
        </p:nvSpPr>
        <p:spPr>
          <a:xfrm>
            <a:off x="4749131" y="1004004"/>
            <a:ext cx="16443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Instrument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F2431-65E9-F64A-8A0A-99DF512CEB81}"/>
              </a:ext>
            </a:extLst>
          </p:cNvPr>
          <p:cNvSpPr txBox="1"/>
          <p:nvPr/>
        </p:nvSpPr>
        <p:spPr>
          <a:xfrm>
            <a:off x="2311550" y="1007161"/>
            <a:ext cx="9837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Outcome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D7346A-47D5-1C45-A293-1C8EC080ACC1}"/>
              </a:ext>
            </a:extLst>
          </p:cNvPr>
          <p:cNvSpPr txBox="1"/>
          <p:nvPr/>
        </p:nvSpPr>
        <p:spPr>
          <a:xfrm>
            <a:off x="3485816" y="1004004"/>
            <a:ext cx="1072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Treatment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51824-ACBD-D743-AB98-418768831EF6}"/>
              </a:ext>
            </a:extLst>
          </p:cNvPr>
          <p:cNvSpPr txBox="1"/>
          <p:nvPr/>
        </p:nvSpPr>
        <p:spPr>
          <a:xfrm>
            <a:off x="6393447" y="1004004"/>
            <a:ext cx="16443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Reference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353A486-B251-51FE-6308-50B999BFF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199" y="1364101"/>
            <a:ext cx="5605462" cy="408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43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9634" y="1288869"/>
            <a:ext cx="4292524" cy="4005941"/>
          </a:xfrm>
        </p:spPr>
        <p:txBody>
          <a:bodyPr>
            <a:normAutofit/>
          </a:bodyPr>
          <a:lstStyle/>
          <a:p>
            <a:r>
              <a:rPr lang="en-US" dirty="0"/>
              <a:t>Law enforcement against deforestation in Amazon</a:t>
            </a:r>
          </a:p>
          <a:p>
            <a:pPr lvl="1"/>
            <a:r>
              <a:rPr lang="en-US" sz="1800" dirty="0"/>
              <a:t>Environmental police visits recent deforestation spots after receiving satellite alerts</a:t>
            </a:r>
          </a:p>
          <a:p>
            <a:pPr lvl="1"/>
            <a:r>
              <a:rPr lang="en-US" sz="1800" b="1" dirty="0"/>
              <a:t>Daily cloud cover </a:t>
            </a:r>
            <a:r>
              <a:rPr lang="en-US" sz="1800" dirty="0"/>
              <a:t>has random properties, influences alerts and thus enforcement. </a:t>
            </a:r>
          </a:p>
          <a:p>
            <a:pPr lvl="1"/>
            <a:r>
              <a:rPr lang="en-US" sz="1800" dirty="0"/>
              <a:t>Cloud cover does not directly influence deforestation (except through its impact on enforcement)</a:t>
            </a:r>
            <a:br>
              <a:rPr lang="en-US" sz="1800" dirty="0"/>
            </a:br>
            <a:r>
              <a:rPr lang="en-US" sz="1800" dirty="0">
                <a:sym typeface="Wingdings"/>
              </a:rPr>
              <a:t> used to estimate impact of enforcement on deforestation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Instrumental Variables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14" y="248186"/>
            <a:ext cx="4168275" cy="4932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181057"/>
            <a:ext cx="1005967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i="1" dirty="0"/>
              <a:t>Assunção et al. (2023) DETER-</a:t>
            </a:r>
            <a:r>
              <a:rPr lang="en-US" sz="1125" i="1" dirty="0" err="1"/>
              <a:t>ing</a:t>
            </a:r>
            <a:r>
              <a:rPr lang="en-US" sz="1125" i="1" dirty="0"/>
              <a:t> Deforestation in the Amazon: Environmental Monitoring and Law Enforcement. American Economic Journal: Applied Economics</a:t>
            </a:r>
          </a:p>
        </p:txBody>
      </p:sp>
    </p:spTree>
    <p:extLst>
      <p:ext uri="{BB962C8B-B14F-4D97-AF65-F5344CB8AC3E}">
        <p14:creationId xmlns:p14="http://schemas.microsoft.com/office/powerpoint/2010/main" val="2627558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950" y="1289050"/>
            <a:ext cx="6275275" cy="4005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Regression</a:t>
            </a:r>
            <a:r>
              <a:rPr lang="en-US" baseline="0" dirty="0"/>
              <a:t> discontinuity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41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913" y="2332444"/>
            <a:ext cx="3626884" cy="2625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72714"/>
            <a:ext cx="101600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i="1" dirty="0" err="1"/>
              <a:t>Alix</a:t>
            </a:r>
            <a:r>
              <a:rPr lang="en-US" sz="1125" i="1" dirty="0"/>
              <a:t>-Garcia et al. (2013) The Ecological Footprint of Poverty Alleviation: Evidence from Mexico’s </a:t>
            </a:r>
            <a:r>
              <a:rPr lang="en-US" sz="1125" i="1" dirty="0" err="1"/>
              <a:t>Oportunidades</a:t>
            </a:r>
            <a:r>
              <a:rPr lang="en-US" sz="1125" i="1" dirty="0"/>
              <a:t> Program. Review of Economics and Statistics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100" y="343146"/>
            <a:ext cx="2688796" cy="180053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9633" y="1288869"/>
            <a:ext cx="4740367" cy="4005941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2333" dirty="0"/>
              <a:t>Mexico’s “</a:t>
            </a:r>
            <a:r>
              <a:rPr lang="en-US" i="1" kern="1200" dirty="0" err="1">
                <a:solidFill>
                  <a:schemeClr val="tx1"/>
                </a:solidFill>
                <a:effectLst/>
              </a:rPr>
              <a:t>Oportunidades</a:t>
            </a:r>
            <a:r>
              <a:rPr lang="en-US" dirty="0"/>
              <a:t>”</a:t>
            </a:r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</a:rPr>
              <a:t>Conditional cash transfers to poor villages (below a marginality index threshold)</a:t>
            </a:r>
            <a:endParaRPr lang="en-US" dirty="0">
              <a:effectLst/>
            </a:endParaRPr>
          </a:p>
          <a:p>
            <a:pPr lvl="1"/>
            <a:r>
              <a:rPr lang="en-US" dirty="0"/>
              <a:t>Cash transfers increased household income by a third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2333" dirty="0"/>
              <a:t>Finding: Conditional cash transfers </a:t>
            </a:r>
            <a:r>
              <a:rPr lang="en-US" sz="2333" i="1" dirty="0"/>
              <a:t>increased</a:t>
            </a:r>
            <a:r>
              <a:rPr lang="en-US" sz="2333" dirty="0"/>
              <a:t> deforestation</a:t>
            </a:r>
            <a:endParaRPr lang="en-US" dirty="0">
              <a:effectLst/>
            </a:endParaRPr>
          </a:p>
          <a:p>
            <a:pPr lvl="1"/>
            <a:r>
              <a:rPr lang="en-US" dirty="0"/>
              <a:t>Especially in villages with poor infrastructure</a:t>
            </a:r>
            <a:endParaRPr lang="en-US" dirty="0"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453A9-A78B-4A1F-F61B-BC3E8D9B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Regression discontinuity: example</a:t>
            </a:r>
          </a:p>
        </p:txBody>
      </p:sp>
    </p:spTree>
    <p:extLst>
      <p:ext uri="{BB962C8B-B14F-4D97-AF65-F5344CB8AC3E}">
        <p14:creationId xmlns:p14="http://schemas.microsoft.com/office/powerpoint/2010/main" val="1806534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19937" y="5176627"/>
            <a:ext cx="167497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 err="1"/>
              <a:t>Abadie</a:t>
            </a:r>
            <a:r>
              <a:rPr lang="en-US" sz="1125" dirty="0"/>
              <a:t> et al. (2010)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4" y="1288869"/>
            <a:ext cx="4564144" cy="4005941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2333" b="1" dirty="0"/>
              <a:t>Context</a:t>
            </a:r>
            <a:r>
              <a:rPr lang="en-US" sz="2333" dirty="0"/>
              <a:t>: One treated case, many possible controls, rich panel data (many time periods)</a:t>
            </a:r>
          </a:p>
          <a:p>
            <a:pPr rtl="0" eaLnBrk="1" latinLnBrk="0" hangingPunct="1"/>
            <a:r>
              <a:rPr lang="en-US" sz="2333" dirty="0"/>
              <a:t>Method uses pre-treatment covariates and outcomes to construct “synthetic” control case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6CA3A3-3B7E-A342-8397-86AA6E790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Synthetic counterfactuals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42F2EB-6DFB-C4B5-C592-3F29836BC274}"/>
              </a:ext>
            </a:extLst>
          </p:cNvPr>
          <p:cNvGrpSpPr/>
          <p:nvPr/>
        </p:nvGrpSpPr>
        <p:grpSpPr>
          <a:xfrm>
            <a:off x="5256224" y="1288869"/>
            <a:ext cx="4288671" cy="3623927"/>
            <a:chOff x="5083929" y="1898600"/>
            <a:chExt cx="3436008" cy="29034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929" y="1898600"/>
              <a:ext cx="3436008" cy="29034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4521" y="3736731"/>
              <a:ext cx="5861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(1988)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872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Synthetic counterfactuals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553" y="1491497"/>
            <a:ext cx="4235662" cy="3527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1405539"/>
            <a:ext cx="2953907" cy="3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30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7777B80-F32F-DB6D-5052-32B8442C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83" y="1062446"/>
            <a:ext cx="3062632" cy="23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290CD8-E9B8-40DE-790D-A0890C84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185" y="1052955"/>
            <a:ext cx="5565651" cy="332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66029B-5C25-C18F-4B17-6113AF3C9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665" y="4587700"/>
            <a:ext cx="5893052" cy="363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6F7423-2A02-6A4D-A3E1-9233EC8CF0F1}"/>
              </a:ext>
            </a:extLst>
          </p:cNvPr>
          <p:cNvSpPr txBox="1"/>
          <p:nvPr/>
        </p:nvSpPr>
        <p:spPr>
          <a:xfrm>
            <a:off x="0" y="5202323"/>
            <a:ext cx="101600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i="1" dirty="0"/>
              <a:t>West et al. (2020) Overstated carbon emission reductions from voluntary REDD+ projects in the Brazilian Amazon. PNAS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EE35515-30BD-D86E-D134-518B4CC7E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83" y="3776455"/>
            <a:ext cx="3738032" cy="1669108"/>
          </a:xfrm>
        </p:spPr>
        <p:txBody>
          <a:bodyPr>
            <a:normAutofit/>
          </a:bodyPr>
          <a:lstStyle/>
          <a:p>
            <a:r>
              <a:rPr lang="en-US" sz="2000" dirty="0"/>
              <a:t>REDD projects in the Brazilian Amazon appear to have exaggerated their “business-as-usual” deforestation estimates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54A54F9-D021-5CE3-F8F9-58EB2FEB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Synthetic counterfactuals for carbon credits</a:t>
            </a:r>
          </a:p>
        </p:txBody>
      </p:sp>
    </p:spTree>
    <p:extLst>
      <p:ext uri="{BB962C8B-B14F-4D97-AF65-F5344CB8AC3E}">
        <p14:creationId xmlns:p14="http://schemas.microsoft.com/office/powerpoint/2010/main" val="3905283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BA7A817-CC5F-E74F-8281-446307968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Nonlinear response outcomes (e.g. thresholds)</a:t>
            </a:r>
          </a:p>
          <a:p>
            <a:r>
              <a:rPr lang="en-US" dirty="0"/>
              <a:t>High natural rate of outcome variability (noise &gt;&gt; signal)</a:t>
            </a:r>
          </a:p>
          <a:p>
            <a:r>
              <a:rPr lang="en-US" dirty="0"/>
              <a:t>Treatments that comprise multiple interventions</a:t>
            </a:r>
          </a:p>
          <a:p>
            <a:r>
              <a:rPr lang="en-US" dirty="0"/>
              <a:t>Infrequent data sampling, absent baseline, large measurement error</a:t>
            </a:r>
          </a:p>
          <a:p>
            <a:r>
              <a:rPr lang="en-US" dirty="0"/>
              <a:t>Long time lag between intervention and response</a:t>
            </a:r>
          </a:p>
          <a:p>
            <a:r>
              <a:rPr lang="en-US" dirty="0"/>
              <a:t>Complex spillover effects (e.g. leakage, migration)</a:t>
            </a:r>
          </a:p>
          <a:p>
            <a:r>
              <a:rPr lang="en-US" dirty="0"/>
              <a:t>Large spatial scales of ecological processes &amp; environmental interventions</a:t>
            </a:r>
          </a:p>
          <a:p>
            <a:r>
              <a:rPr lang="en-US" dirty="0"/>
              <a:t>Unique treatment units without comparators</a:t>
            </a:r>
          </a:p>
          <a:p>
            <a:r>
              <a:rPr lang="en-US" dirty="0"/>
              <a:t>Small operations budgets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Common real-life barriers to evaluation</a:t>
            </a:r>
          </a:p>
        </p:txBody>
      </p:sp>
    </p:spTree>
    <p:extLst>
      <p:ext uri="{BB962C8B-B14F-4D97-AF65-F5344CB8AC3E}">
        <p14:creationId xmlns:p14="http://schemas.microsoft.com/office/powerpoint/2010/main" val="58870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96F1C-2DDE-B81F-AE43-BEF1BBCDDC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22" name="Left Arrow 21">
            <a:extLst>
              <a:ext uri="{FF2B5EF4-FFF2-40B4-BE49-F238E27FC236}">
                <a16:creationId xmlns:a16="http://schemas.microsoft.com/office/drawing/2014/main" id="{6A7BCF42-9319-384D-B5F6-D9F83FC47869}"/>
              </a:ext>
            </a:extLst>
          </p:cNvPr>
          <p:cNvSpPr/>
          <p:nvPr/>
        </p:nvSpPr>
        <p:spPr>
          <a:xfrm>
            <a:off x="7096771" y="3131430"/>
            <a:ext cx="303569" cy="181613"/>
          </a:xfrm>
          <a:prstGeom prst="leftArrow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2D8B726D-345C-AF4F-806E-8230766F5730}"/>
              </a:ext>
            </a:extLst>
          </p:cNvPr>
          <p:cNvSpPr/>
          <p:nvPr/>
        </p:nvSpPr>
        <p:spPr>
          <a:xfrm>
            <a:off x="7087856" y="3965119"/>
            <a:ext cx="303569" cy="181613"/>
          </a:xfrm>
          <a:prstGeom prst="leftArrow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4A88FFFA-7278-CA49-84B7-8FA5A30C646F}"/>
              </a:ext>
            </a:extLst>
          </p:cNvPr>
          <p:cNvSpPr/>
          <p:nvPr/>
        </p:nvSpPr>
        <p:spPr>
          <a:xfrm rot="5400000">
            <a:off x="4310122" y="4494240"/>
            <a:ext cx="233591" cy="181613"/>
          </a:xfrm>
          <a:prstGeom prst="leftArrow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1C815DDA-4E6B-504A-91A1-947711889688}"/>
              </a:ext>
            </a:extLst>
          </p:cNvPr>
          <p:cNvSpPr/>
          <p:nvPr/>
        </p:nvSpPr>
        <p:spPr>
          <a:xfrm rot="5400000">
            <a:off x="6227086" y="4494240"/>
            <a:ext cx="233591" cy="181613"/>
          </a:xfrm>
          <a:prstGeom prst="leftArrow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extBox 1"/>
          <p:cNvSpPr txBox="1"/>
          <p:nvPr/>
        </p:nvSpPr>
        <p:spPr>
          <a:xfrm>
            <a:off x="3206751" y="104790"/>
            <a:ext cx="4773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Example: What is the impact of Costa Rica’s payments for environmental services (PES) on deforestation?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AE3158-3462-6E47-8564-1BBB119517E1}"/>
              </a:ext>
            </a:extLst>
          </p:cNvPr>
          <p:cNvSpPr/>
          <p:nvPr/>
        </p:nvSpPr>
        <p:spPr>
          <a:xfrm>
            <a:off x="3695196" y="2831683"/>
            <a:ext cx="1463444" cy="599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33" dirty="0"/>
              <a:t>2%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D04A8C-33E7-E048-976F-5451880B565B}"/>
              </a:ext>
            </a:extLst>
          </p:cNvPr>
          <p:cNvSpPr/>
          <p:nvPr/>
        </p:nvSpPr>
        <p:spPr>
          <a:xfrm>
            <a:off x="3695195" y="1683540"/>
            <a:ext cx="1463445" cy="739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Participating properties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954FA8-C4EE-914A-9DFE-C4FEED9B4584}"/>
              </a:ext>
            </a:extLst>
          </p:cNvPr>
          <p:cNvSpPr/>
          <p:nvPr/>
        </p:nvSpPr>
        <p:spPr>
          <a:xfrm>
            <a:off x="5612158" y="1683540"/>
            <a:ext cx="1463445" cy="739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Other </a:t>
            </a:r>
          </a:p>
          <a:p>
            <a:pPr algn="ctr"/>
            <a:r>
              <a:rPr lang="en-US" sz="1667" dirty="0"/>
              <a:t>properties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B2EF809-5E5C-7A40-A5C1-92B71FACA6E5}"/>
              </a:ext>
            </a:extLst>
          </p:cNvPr>
          <p:cNvSpPr/>
          <p:nvPr/>
        </p:nvSpPr>
        <p:spPr>
          <a:xfrm>
            <a:off x="3695196" y="3839407"/>
            <a:ext cx="1463444" cy="599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33" dirty="0"/>
              <a:t>0.5%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DC92402-9F86-0B41-AD13-346E76812EE9}"/>
              </a:ext>
            </a:extLst>
          </p:cNvPr>
          <p:cNvSpPr/>
          <p:nvPr/>
        </p:nvSpPr>
        <p:spPr>
          <a:xfrm>
            <a:off x="5612160" y="3839407"/>
            <a:ext cx="1463444" cy="599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33" dirty="0"/>
              <a:t>2%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0437AD1-4B19-EA46-BA5F-82336B3A3634}"/>
              </a:ext>
            </a:extLst>
          </p:cNvPr>
          <p:cNvSpPr/>
          <p:nvPr/>
        </p:nvSpPr>
        <p:spPr>
          <a:xfrm>
            <a:off x="5612160" y="2831683"/>
            <a:ext cx="1463444" cy="599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33" dirty="0"/>
              <a:t>8%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A87E27-32A7-E847-A8F6-72FB252B4938}"/>
              </a:ext>
            </a:extLst>
          </p:cNvPr>
          <p:cNvSpPr/>
          <p:nvPr/>
        </p:nvSpPr>
        <p:spPr>
          <a:xfrm>
            <a:off x="1603377" y="2831683"/>
            <a:ext cx="1678609" cy="599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During PES program period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E6C676-15E6-5545-9B31-67AAA2188AF1}"/>
              </a:ext>
            </a:extLst>
          </p:cNvPr>
          <p:cNvSpPr/>
          <p:nvPr/>
        </p:nvSpPr>
        <p:spPr>
          <a:xfrm>
            <a:off x="1603378" y="3839407"/>
            <a:ext cx="1678609" cy="599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Before PES program period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B2E289-348E-074E-9D2D-FE616DA259D7}"/>
              </a:ext>
            </a:extLst>
          </p:cNvPr>
          <p:cNvSpPr/>
          <p:nvPr/>
        </p:nvSpPr>
        <p:spPr>
          <a:xfrm>
            <a:off x="1818263" y="5162639"/>
            <a:ext cx="6197232" cy="370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Observed outcome variable: forest loss over 5-year period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BA73610-D5A3-3F49-B8F7-A9CFA23FE8F0}"/>
              </a:ext>
            </a:extLst>
          </p:cNvPr>
          <p:cNvSpPr/>
          <p:nvPr/>
        </p:nvSpPr>
        <p:spPr>
          <a:xfrm>
            <a:off x="3695195" y="4680674"/>
            <a:ext cx="3380408" cy="299748"/>
          </a:xfrm>
          <a:prstGeom prst="roundRect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Selection Bias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495981-747E-1447-924B-F68C9F085C99}"/>
              </a:ext>
            </a:extLst>
          </p:cNvPr>
          <p:cNvSpPr/>
          <p:nvPr/>
        </p:nvSpPr>
        <p:spPr>
          <a:xfrm>
            <a:off x="7379173" y="3022007"/>
            <a:ext cx="1272645" cy="1274902"/>
          </a:xfrm>
          <a:prstGeom prst="roundRect">
            <a:avLst/>
          </a:prstGeom>
          <a:solidFill>
            <a:srgbClr val="F4AAAB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/>
              <a:t>Cotempo-raneous</a:t>
            </a:r>
            <a:endParaRPr lang="en-US" sz="1500" dirty="0"/>
          </a:p>
          <a:p>
            <a:pPr algn="ctr"/>
            <a:r>
              <a:rPr lang="en-US" sz="1500" dirty="0"/>
              <a:t>confounding factors</a:t>
            </a:r>
          </a:p>
        </p:txBody>
      </p:sp>
    </p:spTree>
    <p:extLst>
      <p:ext uri="{BB962C8B-B14F-4D97-AF65-F5344CB8AC3E}">
        <p14:creationId xmlns:p14="http://schemas.microsoft.com/office/powerpoint/2010/main" val="260324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rnolte\Documents\Output\Publications\ME_AD\PNAS - PACat\PNAS - R&amp;R\PNAS 2012-14786 R&amp;R Figure 1.tif">
            <a:extLst>
              <a:ext uri="{FF2B5EF4-FFF2-40B4-BE49-F238E27FC236}">
                <a16:creationId xmlns:a16="http://schemas.microsoft.com/office/drawing/2014/main" id="{1CC2FD76-F12F-FA46-8C7E-CB7170140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927" y="435824"/>
            <a:ext cx="4665645" cy="45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DB31F9-08A5-8243-9039-17E60D45FF29}"/>
              </a:ext>
            </a:extLst>
          </p:cNvPr>
          <p:cNvSpPr/>
          <p:nvPr/>
        </p:nvSpPr>
        <p:spPr>
          <a:xfrm>
            <a:off x="3573145" y="4656073"/>
            <a:ext cx="3696862" cy="420047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9052E40-6E7F-6549-B88E-9DE4807B3A4C}"/>
              </a:ext>
            </a:extLst>
          </p:cNvPr>
          <p:cNvSpPr txBox="1"/>
          <p:nvPr/>
        </p:nvSpPr>
        <p:spPr>
          <a:xfrm>
            <a:off x="7413572" y="4596792"/>
            <a:ext cx="420047" cy="55399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DDDF822F-5A46-3846-8E78-1C310A41CD15}"/>
              </a:ext>
            </a:extLst>
          </p:cNvPr>
          <p:cNvSpPr/>
          <p:nvPr/>
        </p:nvSpPr>
        <p:spPr>
          <a:xfrm>
            <a:off x="7519080" y="1568945"/>
            <a:ext cx="1114005" cy="383259"/>
          </a:xfrm>
          <a:prstGeom prst="wedgeRoundRectCallout">
            <a:avLst>
              <a:gd name="adj1" fmla="val -102036"/>
              <a:gd name="adj2" fmla="val 13179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Success?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6453C12-9FAA-694C-9D16-4511E2B9B648}"/>
              </a:ext>
            </a:extLst>
          </p:cNvPr>
          <p:cNvSpPr/>
          <p:nvPr/>
        </p:nvSpPr>
        <p:spPr>
          <a:xfrm>
            <a:off x="7519080" y="2705981"/>
            <a:ext cx="1114005" cy="383259"/>
          </a:xfrm>
          <a:prstGeom prst="wedgeRoundRectCallout">
            <a:avLst>
              <a:gd name="adj1" fmla="val -102486"/>
              <a:gd name="adj2" fmla="val -1294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Failure?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0F9328B-2125-8C49-B4F3-A23DFAE10E5A}"/>
              </a:ext>
            </a:extLst>
          </p:cNvPr>
          <p:cNvSpPr/>
          <p:nvPr/>
        </p:nvSpPr>
        <p:spPr>
          <a:xfrm>
            <a:off x="1528413" y="3389980"/>
            <a:ext cx="1114005" cy="383259"/>
          </a:xfrm>
          <a:prstGeom prst="wedgeRoundRectCallout">
            <a:avLst>
              <a:gd name="adj1" fmla="val 173676"/>
              <a:gd name="adj2" fmla="val 1862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Success?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17AC991-A1EA-534C-A239-611CBA842DF7}"/>
              </a:ext>
            </a:extLst>
          </p:cNvPr>
          <p:cNvSpPr/>
          <p:nvPr/>
        </p:nvSpPr>
        <p:spPr>
          <a:xfrm>
            <a:off x="1528413" y="4034646"/>
            <a:ext cx="1114005" cy="383259"/>
          </a:xfrm>
          <a:prstGeom prst="wedgeRoundRectCallout">
            <a:avLst>
              <a:gd name="adj1" fmla="val 175330"/>
              <a:gd name="adj2" fmla="val -14167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dirty="0"/>
              <a:t>Failure?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25B89-E39C-D84D-81AF-09B5D7FACF8E}"/>
              </a:ext>
            </a:extLst>
          </p:cNvPr>
          <p:cNvSpPr txBox="1"/>
          <p:nvPr/>
        </p:nvSpPr>
        <p:spPr>
          <a:xfrm>
            <a:off x="6473928" y="5464932"/>
            <a:ext cx="2416072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61970">
              <a:defRPr/>
            </a:pPr>
            <a:r>
              <a:rPr lang="en-US" sz="1167" i="1" dirty="0">
                <a:solidFill>
                  <a:prstClr val="black"/>
                </a:solidFill>
                <a:latin typeface="Calibri"/>
              </a:rPr>
              <a:t>Nolte et al. 2013 PNAS</a:t>
            </a:r>
          </a:p>
        </p:txBody>
      </p:sp>
    </p:spTree>
    <p:extLst>
      <p:ext uri="{BB962C8B-B14F-4D97-AF65-F5344CB8AC3E}">
        <p14:creationId xmlns:p14="http://schemas.microsoft.com/office/powerpoint/2010/main" val="15044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EEC6E2-1258-2D41-860C-A92CF456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70" y="304271"/>
            <a:ext cx="8763000" cy="1104636"/>
          </a:xfrm>
        </p:spPr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Attribution Problem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013B-74C4-4844-AC2A-08DBDDBAE317}"/>
              </a:ext>
            </a:extLst>
          </p:cNvPr>
          <p:cNvSpPr txBox="1"/>
          <p:nvPr/>
        </p:nvSpPr>
        <p:spPr>
          <a:xfrm>
            <a:off x="5780964" y="1865465"/>
            <a:ext cx="3175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AutoNum type="arabicPeriod"/>
            </a:pPr>
            <a:r>
              <a:rPr lang="en-US" sz="2000" dirty="0"/>
              <a:t>Cotemporaneous Factors</a:t>
            </a:r>
          </a:p>
          <a:p>
            <a:pPr marL="285739" indent="-285739">
              <a:buAutoNum type="arabicPeriod"/>
            </a:pPr>
            <a:r>
              <a:rPr lang="en-US" sz="2000" b="1" dirty="0"/>
              <a:t>Selection Bias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60A0C-E99F-E74A-A84B-CBF863C7207A}"/>
              </a:ext>
            </a:extLst>
          </p:cNvPr>
          <p:cNvSpPr txBox="1"/>
          <p:nvPr/>
        </p:nvSpPr>
        <p:spPr>
          <a:xfrm>
            <a:off x="1643464" y="4514839"/>
            <a:ext cx="195103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/>
              <a:t>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9F96D-42AA-C142-B499-5958D0FA66C7}"/>
              </a:ext>
            </a:extLst>
          </p:cNvPr>
          <p:cNvSpPr txBox="1"/>
          <p:nvPr/>
        </p:nvSpPr>
        <p:spPr>
          <a:xfrm>
            <a:off x="6785891" y="4514839"/>
            <a:ext cx="195103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/>
              <a:t>Outcome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B13BD3-AF1C-894F-AF7C-E42355FD4485}"/>
              </a:ext>
            </a:extLst>
          </p:cNvPr>
          <p:cNvGrpSpPr/>
          <p:nvPr/>
        </p:nvGrpSpPr>
        <p:grpSpPr>
          <a:xfrm>
            <a:off x="3215425" y="3040650"/>
            <a:ext cx="3830334" cy="1359794"/>
            <a:chOff x="2334509" y="3275900"/>
            <a:chExt cx="4596401" cy="16317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9905B6-6C76-8D4E-96C4-649F7D07CA17}"/>
                </a:ext>
              </a:extLst>
            </p:cNvPr>
            <p:cNvSpPr txBox="1"/>
            <p:nvPr/>
          </p:nvSpPr>
          <p:spPr>
            <a:xfrm>
              <a:off x="3461202" y="3275900"/>
              <a:ext cx="2341246" cy="109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/>
                <a:t>Confounding Factors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CB4FD9A-EC27-B044-89C3-3922C8BBB511}"/>
                </a:ext>
              </a:extLst>
            </p:cNvPr>
            <p:cNvCxnSpPr/>
            <p:nvPr/>
          </p:nvCxnSpPr>
          <p:spPr>
            <a:xfrm flipH="1">
              <a:off x="2334509" y="4081868"/>
              <a:ext cx="1357440" cy="825785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FBC89AE-4AEF-064A-874F-79FFB24DA6FC}"/>
                </a:ext>
              </a:extLst>
            </p:cNvPr>
            <p:cNvCxnSpPr/>
            <p:nvPr/>
          </p:nvCxnSpPr>
          <p:spPr>
            <a:xfrm>
              <a:off x="5579424" y="4081867"/>
              <a:ext cx="1351486" cy="825785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FADD25-B58B-3F4E-B748-62A0B7084FC7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3594502" y="4766222"/>
            <a:ext cx="3191389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0B2A71-13E4-1B49-849D-D04747E9B04E}"/>
              </a:ext>
            </a:extLst>
          </p:cNvPr>
          <p:cNvCxnSpPr>
            <a:cxnSpLocks/>
          </p:cNvCxnSpPr>
          <p:nvPr/>
        </p:nvCxnSpPr>
        <p:spPr>
          <a:xfrm flipH="1">
            <a:off x="6105374" y="2645511"/>
            <a:ext cx="465495" cy="421227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11DA09-A726-4A4E-8C21-4077C8AB9E24}"/>
              </a:ext>
            </a:extLst>
          </p:cNvPr>
          <p:cNvSpPr txBox="1"/>
          <p:nvPr/>
        </p:nvSpPr>
        <p:spPr>
          <a:xfrm>
            <a:off x="3513154" y="1107078"/>
            <a:ext cx="2101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/>
              <a:t>Identification</a:t>
            </a:r>
          </a:p>
          <a:p>
            <a:pPr algn="ctr"/>
            <a:r>
              <a:rPr lang="en-US" sz="1500" i="1" dirty="0"/>
              <a:t>Evaluation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389467-7B00-6549-81EC-1E292DC5EBBA}"/>
              </a:ext>
            </a:extLst>
          </p:cNvPr>
          <p:cNvSpPr txBox="1"/>
          <p:nvPr/>
        </p:nvSpPr>
        <p:spPr>
          <a:xfrm>
            <a:off x="6844144" y="2557963"/>
            <a:ext cx="174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Tx/>
              <a:buChar char="-"/>
            </a:pPr>
            <a:r>
              <a:rPr lang="en-US" sz="1500" i="1" dirty="0"/>
              <a:t>Observable or unobservable?</a:t>
            </a:r>
          </a:p>
          <a:p>
            <a:pPr marL="238115" indent="-238115">
              <a:buFontTx/>
              <a:buChar char="-"/>
            </a:pPr>
            <a:r>
              <a:rPr lang="en-US" sz="1500" i="1" dirty="0"/>
              <a:t>Time-variant or </a:t>
            </a:r>
            <a:br>
              <a:rPr lang="en-US" sz="1500" i="1" dirty="0"/>
            </a:br>
            <a:r>
              <a:rPr lang="en-US" sz="1500" i="1" dirty="0"/>
              <a:t>time-invariant?</a:t>
            </a:r>
          </a:p>
        </p:txBody>
      </p:sp>
    </p:spTree>
    <p:extLst>
      <p:ext uri="{BB962C8B-B14F-4D97-AF65-F5344CB8AC3E}">
        <p14:creationId xmlns:p14="http://schemas.microsoft.com/office/powerpoint/2010/main" val="12507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12" y="454203"/>
            <a:ext cx="7355435" cy="48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318846"/>
            <a:ext cx="5944577" cy="345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2450" y="5484168"/>
            <a:ext cx="3307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/>
              <a:t>Joppa &amp; Pfaff (2009) </a:t>
            </a:r>
            <a:r>
              <a:rPr lang="en-US" sz="1000" i="1" dirty="0" err="1"/>
              <a:t>PLoS</a:t>
            </a:r>
            <a:r>
              <a:rPr lang="en-US" sz="1000" i="1" dirty="0"/>
              <a:t> One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11739" y="265044"/>
            <a:ext cx="7178261" cy="839593"/>
          </a:xfrm>
        </p:spPr>
        <p:txBody>
          <a:bodyPr/>
          <a:lstStyle/>
          <a:p>
            <a:pPr algn="l"/>
            <a:r>
              <a:rPr lang="en-US" dirty="0"/>
              <a:t>Selection Bias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5729" y="518127"/>
            <a:ext cx="2735663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67" dirty="0"/>
              <a:t>Protected Areas in the U.S.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110155" y="4978924"/>
            <a:ext cx="5834672" cy="470823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+mn-lt"/>
              </a:rPr>
              <a:t>These variables are called </a:t>
            </a:r>
            <a:r>
              <a:rPr lang="en-US" sz="2000" b="1" u="sng" dirty="0">
                <a:latin typeface="+mn-lt"/>
              </a:rPr>
              <a:t>Confounders</a:t>
            </a:r>
            <a:r>
              <a:rPr lang="en-US" sz="20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95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9436</TotalTime>
  <Words>1965</Words>
  <Application>Microsoft Macintosh PowerPoint</Application>
  <PresentationFormat>Custom</PresentationFormat>
  <Paragraphs>325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Courier New</vt:lpstr>
      <vt:lpstr>Wingdings</vt:lpstr>
      <vt:lpstr>Office Theme</vt:lpstr>
      <vt:lpstr>Impact Evaluation</vt:lpstr>
      <vt:lpstr>Ferraro 2009</vt:lpstr>
      <vt:lpstr>PowerPoint Presentation</vt:lpstr>
      <vt:lpstr>PowerPoint Presentation</vt:lpstr>
      <vt:lpstr>PowerPoint Presentation</vt:lpstr>
      <vt:lpstr>PowerPoint Presentation</vt:lpstr>
      <vt:lpstr>The Attribution Problem</vt:lpstr>
      <vt:lpstr>PowerPoint Presentation</vt:lpstr>
      <vt:lpstr>Selection Bias</vt:lpstr>
      <vt:lpstr>Toolbox</vt:lpstr>
      <vt:lpstr>Units of Analysis</vt:lpstr>
      <vt:lpstr>PowerPoint Presentation</vt:lpstr>
      <vt:lpstr>Difference-in-Differences (DID)</vt:lpstr>
      <vt:lpstr>Difference-in-Differences (DID)</vt:lpstr>
      <vt:lpstr>Regressions</vt:lpstr>
      <vt:lpstr>Matching</vt:lpstr>
      <vt:lpstr>Matching: first applications</vt:lpstr>
      <vt:lpstr>Matching</vt:lpstr>
      <vt:lpstr>Matching</vt:lpstr>
      <vt:lpstr>Matching</vt:lpstr>
      <vt:lpstr>Matching</vt:lpstr>
      <vt:lpstr>Matching</vt:lpstr>
      <vt:lpstr>Matching</vt:lpstr>
      <vt:lpstr>Matching</vt:lpstr>
      <vt:lpstr>Matching: Choice of covariates</vt:lpstr>
      <vt:lpstr>Matching: Process</vt:lpstr>
      <vt:lpstr>Mahalanobis distance</vt:lpstr>
      <vt:lpstr>Matching  advances &amp; applications</vt:lpstr>
      <vt:lpstr>Parks in Costa Rica: Subgroup Analyses</vt:lpstr>
      <vt:lpstr>PowerPoint Presentation</vt:lpstr>
      <vt:lpstr>Protected Areas in the Brazilian Amazon</vt:lpstr>
      <vt:lpstr>PowerPoint Presentation</vt:lpstr>
      <vt:lpstr>Matching + DID</vt:lpstr>
      <vt:lpstr>Private Land Protection in Massachusetts</vt:lpstr>
      <vt:lpstr>Did protection reduce land cover change?</vt:lpstr>
      <vt:lpstr>PowerPoint Presentation</vt:lpstr>
      <vt:lpstr>PowerPoint Presentation</vt:lpstr>
      <vt:lpstr>Did protection increase land cover change  on adjacent parcels (spillovers)?</vt:lpstr>
      <vt:lpstr>PowerPoint Presentation</vt:lpstr>
      <vt:lpstr>Beyond matching  more rigorous impact evaluation tools for observational data</vt:lpstr>
      <vt:lpstr>Instrumental Variables</vt:lpstr>
      <vt:lpstr>Instrumental Variables: examples</vt:lpstr>
      <vt:lpstr>Instrumental Variables</vt:lpstr>
      <vt:lpstr>Regression discontinuity</vt:lpstr>
      <vt:lpstr>Regression discontinuity: example</vt:lpstr>
      <vt:lpstr>Synthetic counterfactuals</vt:lpstr>
      <vt:lpstr>Synthetic counterfactuals</vt:lpstr>
      <vt:lpstr>Synthetic counterfactuals for carbon credits</vt:lpstr>
      <vt:lpstr>Common real-life barriers to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Nolte, Christoph Karl Elmar</dc:creator>
  <cp:lastModifiedBy>Nolte, Christoph</cp:lastModifiedBy>
  <cp:revision>461</cp:revision>
  <dcterms:created xsi:type="dcterms:W3CDTF">2021-01-21T22:10:58Z</dcterms:created>
  <dcterms:modified xsi:type="dcterms:W3CDTF">2025-11-20T19:42:30Z</dcterms:modified>
</cp:coreProperties>
</file>